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rawings/drawing1.xml" ContentType="application/vnd.openxmlformats-officedocument.drawingml.chartshapes+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7"/>
  </p:notesMasterIdLst>
  <p:sldIdLst>
    <p:sldId id="256" r:id="rId4"/>
    <p:sldId id="279" r:id="rId5"/>
    <p:sldId id="294" r:id="rId6"/>
    <p:sldId id="295" r:id="rId7"/>
    <p:sldId id="309" r:id="rId8"/>
    <p:sldId id="296" r:id="rId9"/>
    <p:sldId id="297" r:id="rId10"/>
    <p:sldId id="298" r:id="rId11"/>
    <p:sldId id="299" r:id="rId12"/>
    <p:sldId id="293" r:id="rId13"/>
    <p:sldId id="300" r:id="rId14"/>
    <p:sldId id="301" r:id="rId15"/>
    <p:sldId id="302" r:id="rId16"/>
    <p:sldId id="303" r:id="rId17"/>
    <p:sldId id="282" r:id="rId18"/>
    <p:sldId id="304" r:id="rId19"/>
    <p:sldId id="306" r:id="rId20"/>
    <p:sldId id="307" r:id="rId21"/>
    <p:sldId id="308" r:id="rId22"/>
    <p:sldId id="283" r:id="rId23"/>
    <p:sldId id="284" r:id="rId24"/>
    <p:sldId id="290" r:id="rId25"/>
    <p:sldId id="292"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A8A"/>
    <a:srgbClr val="FFFFFF"/>
    <a:srgbClr val="4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79436" autoAdjust="0"/>
  </p:normalViewPr>
  <p:slideViewPr>
    <p:cSldViewPr snapToGrid="0" snapToObjects="1">
      <p:cViewPr varScale="1">
        <p:scale>
          <a:sx n="90" d="100"/>
          <a:sy n="90" d="100"/>
        </p:scale>
        <p:origin x="166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piratedrive\home\ECU\Reports\SEWP\2023\2023%20SEP%20Support%20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iratedrive\home\ECU\Reports\SEWP\2023\2023%20SEP%20Support%20Chart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piratedrive\home\ECU\Reports\SEWP\2023\2023%20SEP%20Support%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Calibri"/>
                <a:ea typeface="Calibri"/>
                <a:cs typeface="Calibri"/>
              </a:defRPr>
            </a:pPr>
            <a:r>
              <a:rPr lang="en-US" dirty="0"/>
              <a:t>ECU Annual Energy Consumption</a:t>
            </a:r>
          </a:p>
        </c:rich>
      </c:tx>
      <c:overlay val="0"/>
    </c:title>
    <c:autoTitleDeleted val="0"/>
    <c:plotArea>
      <c:layout>
        <c:manualLayout>
          <c:layoutTarget val="inner"/>
          <c:xMode val="edge"/>
          <c:yMode val="edge"/>
          <c:x val="0.10600782894739565"/>
          <c:y val="0.14287899841396831"/>
          <c:w val="0.76544792287482166"/>
          <c:h val="0.6271592073407759"/>
        </c:manualLayout>
      </c:layout>
      <c:barChart>
        <c:barDir val="col"/>
        <c:grouping val="stacked"/>
        <c:varyColors val="0"/>
        <c:ser>
          <c:idx val="0"/>
          <c:order val="0"/>
          <c:tx>
            <c:strRef>
              <c:f>Sheet1!$C$28</c:f>
              <c:strCache>
                <c:ptCount val="1"/>
                <c:pt idx="0">
                  <c:v>Total degree days</c:v>
                </c:pt>
              </c:strCache>
            </c:strRef>
          </c:tx>
          <c:spPr>
            <a:solidFill>
              <a:srgbClr val="FFC000"/>
            </a:solidFill>
          </c:spPr>
          <c:invertIfNegative val="0"/>
          <c:cat>
            <c:strRef>
              <c:f>Sheet1!$B$29:$B$49</c:f>
              <c:strCache>
                <c:ptCount val="21"/>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pt idx="13">
                  <c:v>2015-2016</c:v>
                </c:pt>
                <c:pt idx="14">
                  <c:v>2016-2017</c:v>
                </c:pt>
                <c:pt idx="15">
                  <c:v>2017-2018</c:v>
                </c:pt>
                <c:pt idx="16">
                  <c:v>2018-2019</c:v>
                </c:pt>
                <c:pt idx="17">
                  <c:v>2019-2020</c:v>
                </c:pt>
                <c:pt idx="18">
                  <c:v>2020-2021</c:v>
                </c:pt>
                <c:pt idx="19">
                  <c:v>2021-2022</c:v>
                </c:pt>
                <c:pt idx="20">
                  <c:v>2022-2023</c:v>
                </c:pt>
              </c:strCache>
            </c:strRef>
          </c:cat>
          <c:val>
            <c:numRef>
              <c:f>Sheet1!$C$29:$C$49</c:f>
              <c:numCache>
                <c:formatCode>0.0</c:formatCode>
                <c:ptCount val="21"/>
                <c:pt idx="0">
                  <c:v>5122</c:v>
                </c:pt>
                <c:pt idx="1">
                  <c:v>5080</c:v>
                </c:pt>
                <c:pt idx="2">
                  <c:v>4720.5</c:v>
                </c:pt>
                <c:pt idx="3">
                  <c:v>4892</c:v>
                </c:pt>
                <c:pt idx="4">
                  <c:v>4650</c:v>
                </c:pt>
                <c:pt idx="5">
                  <c:v>4734.6499999999996</c:v>
                </c:pt>
                <c:pt idx="6">
                  <c:v>4976</c:v>
                </c:pt>
                <c:pt idx="7">
                  <c:v>5192.5</c:v>
                </c:pt>
                <c:pt idx="8">
                  <c:v>5497</c:v>
                </c:pt>
                <c:pt idx="9">
                  <c:v>4383</c:v>
                </c:pt>
                <c:pt idx="10">
                  <c:v>4943.6000000000004</c:v>
                </c:pt>
                <c:pt idx="11">
                  <c:v>4993.5</c:v>
                </c:pt>
                <c:pt idx="12">
                  <c:v>5141.5</c:v>
                </c:pt>
                <c:pt idx="13">
                  <c:v>4265.5</c:v>
                </c:pt>
                <c:pt idx="14">
                  <c:v>4737.25</c:v>
                </c:pt>
                <c:pt idx="15">
                  <c:v>5206.5</c:v>
                </c:pt>
                <c:pt idx="16">
                  <c:v>5313</c:v>
                </c:pt>
                <c:pt idx="17">
                  <c:v>4763</c:v>
                </c:pt>
                <c:pt idx="18">
                  <c:v>4721</c:v>
                </c:pt>
                <c:pt idx="19">
                  <c:v>4635.6000000000004</c:v>
                </c:pt>
                <c:pt idx="20">
                  <c:v>4607.8999999999996</c:v>
                </c:pt>
              </c:numCache>
            </c:numRef>
          </c:val>
          <c:extLst>
            <c:ext xmlns:c16="http://schemas.microsoft.com/office/drawing/2014/chart" uri="{C3380CC4-5D6E-409C-BE32-E72D297353CC}">
              <c16:uniqueId val="{00000000-89F8-403A-953E-A4CD344713E2}"/>
            </c:ext>
          </c:extLst>
        </c:ser>
        <c:dLbls>
          <c:showLegendKey val="0"/>
          <c:showVal val="0"/>
          <c:showCatName val="0"/>
          <c:showSerName val="0"/>
          <c:showPercent val="0"/>
          <c:showBubbleSize val="0"/>
        </c:dLbls>
        <c:gapWidth val="75"/>
        <c:overlap val="100"/>
        <c:axId val="433503296"/>
        <c:axId val="433503688"/>
      </c:barChart>
      <c:lineChart>
        <c:grouping val="standard"/>
        <c:varyColors val="0"/>
        <c:ser>
          <c:idx val="2"/>
          <c:order val="1"/>
          <c:tx>
            <c:strRef>
              <c:f>Sheet1!$G$28</c:f>
              <c:strCache>
                <c:ptCount val="1"/>
                <c:pt idx="0">
                  <c:v>Normalized BTU/SQFT</c:v>
                </c:pt>
              </c:strCache>
            </c:strRef>
          </c:tx>
          <c:spPr>
            <a:ln w="25400">
              <a:solidFill>
                <a:srgbClr val="00B050"/>
              </a:solidFill>
            </a:ln>
          </c:spPr>
          <c:marker>
            <c:symbol val="circle"/>
            <c:size val="7"/>
            <c:spPr>
              <a:solidFill>
                <a:srgbClr val="00E668"/>
              </a:solidFill>
            </c:spPr>
          </c:marker>
          <c:cat>
            <c:strRef>
              <c:f>Sheet1!$B$4:$B$22</c:f>
              <c:strCache>
                <c:ptCount val="19"/>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pt idx="13">
                  <c:v>2015-2016</c:v>
                </c:pt>
                <c:pt idx="14">
                  <c:v>2016-2017</c:v>
                </c:pt>
                <c:pt idx="15">
                  <c:v>2017-2018</c:v>
                </c:pt>
                <c:pt idx="16">
                  <c:v>2018-2019</c:v>
                </c:pt>
                <c:pt idx="17">
                  <c:v>2019-2020</c:v>
                </c:pt>
                <c:pt idx="18">
                  <c:v>2020-2021</c:v>
                </c:pt>
              </c:strCache>
            </c:strRef>
          </c:cat>
          <c:val>
            <c:numRef>
              <c:f>Sheet1!$G$29:$G$49</c:f>
              <c:numCache>
                <c:formatCode>#,##0</c:formatCode>
                <c:ptCount val="21"/>
                <c:pt idx="0">
                  <c:v>170898</c:v>
                </c:pt>
                <c:pt idx="1">
                  <c:v>191359.12992125985</c:v>
                </c:pt>
                <c:pt idx="2">
                  <c:v>187487.66062917063</c:v>
                </c:pt>
                <c:pt idx="3">
                  <c:v>186140.51594439903</c:v>
                </c:pt>
                <c:pt idx="4">
                  <c:v>173426.51397849462</c:v>
                </c:pt>
                <c:pt idx="5">
                  <c:v>154285.82809711384</c:v>
                </c:pt>
                <c:pt idx="6">
                  <c:v>146409.3231511254</c:v>
                </c:pt>
                <c:pt idx="7">
                  <c:v>159063.62368801158</c:v>
                </c:pt>
                <c:pt idx="8">
                  <c:v>136099.65581226122</c:v>
                </c:pt>
                <c:pt idx="9">
                  <c:v>169925.82660278346</c:v>
                </c:pt>
                <c:pt idx="10">
                  <c:v>146519.28796828221</c:v>
                </c:pt>
                <c:pt idx="11">
                  <c:v>146915.25711128366</c:v>
                </c:pt>
                <c:pt idx="12">
                  <c:v>138951.48968288663</c:v>
                </c:pt>
                <c:pt idx="13">
                  <c:v>161399.5979178618</c:v>
                </c:pt>
                <c:pt idx="14">
                  <c:v>146247.36250516586</c:v>
                </c:pt>
                <c:pt idx="15">
                  <c:v>130996.73420581648</c:v>
                </c:pt>
                <c:pt idx="16">
                  <c:v>122527.13782091209</c:v>
                </c:pt>
                <c:pt idx="17">
                  <c:v>128259.4703545169</c:v>
                </c:pt>
                <c:pt idx="18">
                  <c:v>126343.82780475944</c:v>
                </c:pt>
                <c:pt idx="19">
                  <c:v>130797.95366295624</c:v>
                </c:pt>
                <c:pt idx="20">
                  <c:v>133341.62546930273</c:v>
                </c:pt>
              </c:numCache>
            </c:numRef>
          </c:val>
          <c:smooth val="0"/>
          <c:extLst>
            <c:ext xmlns:c16="http://schemas.microsoft.com/office/drawing/2014/chart" uri="{C3380CC4-5D6E-409C-BE32-E72D297353CC}">
              <c16:uniqueId val="{00000001-89F8-403A-953E-A4CD344713E2}"/>
            </c:ext>
          </c:extLst>
        </c:ser>
        <c:ser>
          <c:idx val="3"/>
          <c:order val="2"/>
          <c:tx>
            <c:strRef>
              <c:f>Sheet1!$D$28</c:f>
              <c:strCache>
                <c:ptCount val="1"/>
                <c:pt idx="0">
                  <c:v>BTU/SQ.FT.</c:v>
                </c:pt>
              </c:strCache>
            </c:strRef>
          </c:tx>
          <c:spPr>
            <a:ln>
              <a:solidFill>
                <a:srgbClr val="7030A0"/>
              </a:solidFill>
            </a:ln>
          </c:spPr>
          <c:marker>
            <c:symbol val="diamond"/>
            <c:size val="7"/>
            <c:spPr>
              <a:solidFill>
                <a:srgbClr val="7030A0"/>
              </a:solidFill>
            </c:spPr>
          </c:marker>
          <c:cat>
            <c:strRef>
              <c:f>Sheet1!$B$4:$B$22</c:f>
              <c:strCache>
                <c:ptCount val="19"/>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pt idx="13">
                  <c:v>2015-2016</c:v>
                </c:pt>
                <c:pt idx="14">
                  <c:v>2016-2017</c:v>
                </c:pt>
                <c:pt idx="15">
                  <c:v>2017-2018</c:v>
                </c:pt>
                <c:pt idx="16">
                  <c:v>2018-2019</c:v>
                </c:pt>
                <c:pt idx="17">
                  <c:v>2019-2020</c:v>
                </c:pt>
                <c:pt idx="18">
                  <c:v>2020-2021</c:v>
                </c:pt>
              </c:strCache>
            </c:strRef>
          </c:cat>
          <c:val>
            <c:numRef>
              <c:f>Sheet1!$D$29:$D$49</c:f>
              <c:numCache>
                <c:formatCode>#,##0</c:formatCode>
                <c:ptCount val="21"/>
                <c:pt idx="0">
                  <c:v>170898</c:v>
                </c:pt>
                <c:pt idx="1">
                  <c:v>189790</c:v>
                </c:pt>
                <c:pt idx="2">
                  <c:v>172791</c:v>
                </c:pt>
                <c:pt idx="3">
                  <c:v>177782</c:v>
                </c:pt>
                <c:pt idx="4">
                  <c:v>157445</c:v>
                </c:pt>
                <c:pt idx="5">
                  <c:v>142618</c:v>
                </c:pt>
                <c:pt idx="6">
                  <c:v>142236</c:v>
                </c:pt>
                <c:pt idx="7">
                  <c:v>161253</c:v>
                </c:pt>
                <c:pt idx="8">
                  <c:v>146064</c:v>
                </c:pt>
                <c:pt idx="9">
                  <c:v>145409</c:v>
                </c:pt>
                <c:pt idx="10">
                  <c:v>141416</c:v>
                </c:pt>
                <c:pt idx="11">
                  <c:v>143229.46825169757</c:v>
                </c:pt>
                <c:pt idx="12">
                  <c:v>139480.4928161971</c:v>
                </c:pt>
                <c:pt idx="13">
                  <c:v>134410.38362331892</c:v>
                </c:pt>
                <c:pt idx="14">
                  <c:v>135261.67864654373</c:v>
                </c:pt>
                <c:pt idx="15">
                  <c:v>133157.84784119163</c:v>
                </c:pt>
                <c:pt idx="16">
                  <c:v>127096.18962173095</c:v>
                </c:pt>
                <c:pt idx="17">
                  <c:v>119269.78861744711</c:v>
                </c:pt>
                <c:pt idx="18">
                  <c:v>116452.40356623766</c:v>
                </c:pt>
                <c:pt idx="19">
                  <c:v>118377</c:v>
                </c:pt>
                <c:pt idx="20">
                  <c:v>119958</c:v>
                </c:pt>
              </c:numCache>
            </c:numRef>
          </c:val>
          <c:smooth val="0"/>
          <c:extLst>
            <c:ext xmlns:c16="http://schemas.microsoft.com/office/drawing/2014/chart" uri="{C3380CC4-5D6E-409C-BE32-E72D297353CC}">
              <c16:uniqueId val="{00000002-89F8-403A-953E-A4CD344713E2}"/>
            </c:ext>
          </c:extLst>
        </c:ser>
        <c:ser>
          <c:idx val="1"/>
          <c:order val="3"/>
          <c:tx>
            <c:strRef>
              <c:f>Sheet1!$J$28</c:f>
              <c:strCache>
                <c:ptCount val="1"/>
                <c:pt idx="0">
                  <c:v>Target 40% Reduction</c:v>
                </c:pt>
              </c:strCache>
            </c:strRef>
          </c:tx>
          <c:spPr>
            <a:ln>
              <a:solidFill>
                <a:srgbClr val="2929E3"/>
              </a:solidFill>
            </a:ln>
          </c:spPr>
          <c:marker>
            <c:spPr>
              <a:solidFill>
                <a:srgbClr val="2929E3"/>
              </a:solidFill>
              <a:ln>
                <a:solidFill>
                  <a:srgbClr val="2929E3"/>
                </a:solidFill>
              </a:ln>
            </c:spPr>
          </c:marker>
          <c:cat>
            <c:strRef>
              <c:f>Sheet1!$B$4:$B$22</c:f>
              <c:strCache>
                <c:ptCount val="19"/>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pt idx="13">
                  <c:v>2015-2016</c:v>
                </c:pt>
                <c:pt idx="14">
                  <c:v>2016-2017</c:v>
                </c:pt>
                <c:pt idx="15">
                  <c:v>2017-2018</c:v>
                </c:pt>
                <c:pt idx="16">
                  <c:v>2018-2019</c:v>
                </c:pt>
                <c:pt idx="17">
                  <c:v>2019-2020</c:v>
                </c:pt>
                <c:pt idx="18">
                  <c:v>2020-2021</c:v>
                </c:pt>
              </c:strCache>
            </c:strRef>
          </c:cat>
          <c:val>
            <c:numRef>
              <c:f>Sheet1!$J$29:$J$49</c:f>
              <c:numCache>
                <c:formatCode>#,##0</c:formatCode>
                <c:ptCount val="21"/>
                <c:pt idx="0">
                  <c:v>102539</c:v>
                </c:pt>
                <c:pt idx="1">
                  <c:v>102539</c:v>
                </c:pt>
                <c:pt idx="2">
                  <c:v>102539</c:v>
                </c:pt>
                <c:pt idx="3">
                  <c:v>102539</c:v>
                </c:pt>
                <c:pt idx="4">
                  <c:v>102539</c:v>
                </c:pt>
                <c:pt idx="5">
                  <c:v>102539</c:v>
                </c:pt>
                <c:pt idx="6">
                  <c:v>102539</c:v>
                </c:pt>
                <c:pt idx="7">
                  <c:v>102539</c:v>
                </c:pt>
                <c:pt idx="8">
                  <c:v>102539</c:v>
                </c:pt>
                <c:pt idx="9">
                  <c:v>102539</c:v>
                </c:pt>
                <c:pt idx="10">
                  <c:v>102539</c:v>
                </c:pt>
                <c:pt idx="11">
                  <c:v>102539</c:v>
                </c:pt>
                <c:pt idx="12">
                  <c:v>102539</c:v>
                </c:pt>
                <c:pt idx="13">
                  <c:v>102539</c:v>
                </c:pt>
                <c:pt idx="14">
                  <c:v>102539</c:v>
                </c:pt>
                <c:pt idx="15">
                  <c:v>102539</c:v>
                </c:pt>
                <c:pt idx="16">
                  <c:v>102539</c:v>
                </c:pt>
                <c:pt idx="17">
                  <c:v>102539</c:v>
                </c:pt>
                <c:pt idx="18">
                  <c:v>102539</c:v>
                </c:pt>
                <c:pt idx="19">
                  <c:v>102539</c:v>
                </c:pt>
                <c:pt idx="20">
                  <c:v>102539</c:v>
                </c:pt>
              </c:numCache>
            </c:numRef>
          </c:val>
          <c:smooth val="0"/>
          <c:extLst>
            <c:ext xmlns:c16="http://schemas.microsoft.com/office/drawing/2014/chart" uri="{C3380CC4-5D6E-409C-BE32-E72D297353CC}">
              <c16:uniqueId val="{00000003-89F8-403A-953E-A4CD344713E2}"/>
            </c:ext>
          </c:extLst>
        </c:ser>
        <c:dLbls>
          <c:showLegendKey val="0"/>
          <c:showVal val="0"/>
          <c:showCatName val="0"/>
          <c:showSerName val="0"/>
          <c:showPercent val="0"/>
          <c:showBubbleSize val="0"/>
        </c:dLbls>
        <c:marker val="1"/>
        <c:smooth val="0"/>
        <c:axId val="433504080"/>
        <c:axId val="433504472"/>
      </c:lineChart>
      <c:catAx>
        <c:axId val="433503296"/>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Fiscal Year</a:t>
                </a:r>
              </a:p>
            </c:rich>
          </c:tx>
          <c:overlay val="0"/>
        </c:title>
        <c:numFmt formatCode="General" sourceLinked="1"/>
        <c:majorTickMark val="none"/>
        <c:minorTickMark val="none"/>
        <c:tickLblPos val="nextTo"/>
        <c:txPr>
          <a:bodyPr rot="-2700000" vert="horz"/>
          <a:lstStyle/>
          <a:p>
            <a:pPr>
              <a:defRPr sz="1000" b="0" i="0" u="none" strike="noStrike" baseline="0">
                <a:solidFill>
                  <a:srgbClr val="000000"/>
                </a:solidFill>
                <a:latin typeface="Calibri"/>
                <a:ea typeface="Calibri"/>
                <a:cs typeface="Calibri"/>
              </a:defRPr>
            </a:pPr>
            <a:endParaRPr lang="en-US"/>
          </a:p>
        </c:txPr>
        <c:crossAx val="433503688"/>
        <c:crosses val="autoZero"/>
        <c:auto val="1"/>
        <c:lblAlgn val="ctr"/>
        <c:lblOffset val="100"/>
        <c:noMultiLvlLbl val="0"/>
      </c:catAx>
      <c:valAx>
        <c:axId val="433503688"/>
        <c:scaling>
          <c:orientation val="minMax"/>
        </c:scaling>
        <c:delete val="0"/>
        <c:axPos val="l"/>
        <c:majorGridlines/>
        <c:title>
          <c:tx>
            <c:rich>
              <a:bodyPr/>
              <a:lstStyle/>
              <a:p>
                <a:pPr>
                  <a:defRPr sz="1000" b="1" i="0" u="none" strike="noStrike" baseline="0">
                    <a:solidFill>
                      <a:srgbClr val="000000"/>
                    </a:solidFill>
                    <a:latin typeface="Calibri"/>
                    <a:ea typeface="Calibri"/>
                    <a:cs typeface="Calibri"/>
                  </a:defRPr>
                </a:pPr>
                <a:r>
                  <a:rPr lang="en-US"/>
                  <a:t>Degree Days</a:t>
                </a:r>
              </a:p>
            </c:rich>
          </c:tx>
          <c:overlay val="0"/>
        </c:title>
        <c:numFmt formatCode="#,##0" sourceLinked="0"/>
        <c:majorTickMark val="none"/>
        <c:minorTickMark val="none"/>
        <c:tickLblPos val="nextTo"/>
        <c:spPr>
          <a:ln w="9525">
            <a:noFill/>
          </a:ln>
        </c:spPr>
        <c:txPr>
          <a:bodyPr rot="0" vert="horz"/>
          <a:lstStyle/>
          <a:p>
            <a:pPr>
              <a:defRPr sz="1000" b="0" i="0" u="none" strike="noStrike" baseline="0">
                <a:solidFill>
                  <a:srgbClr val="000000"/>
                </a:solidFill>
                <a:latin typeface="Calibri"/>
                <a:ea typeface="Calibri"/>
                <a:cs typeface="Calibri"/>
              </a:defRPr>
            </a:pPr>
            <a:endParaRPr lang="en-US"/>
          </a:p>
        </c:txPr>
        <c:crossAx val="433503296"/>
        <c:crosses val="autoZero"/>
        <c:crossBetween val="between"/>
        <c:majorUnit val="500"/>
        <c:minorUnit val="250"/>
      </c:valAx>
      <c:catAx>
        <c:axId val="433504080"/>
        <c:scaling>
          <c:orientation val="minMax"/>
        </c:scaling>
        <c:delete val="1"/>
        <c:axPos val="b"/>
        <c:numFmt formatCode="General" sourceLinked="1"/>
        <c:majorTickMark val="out"/>
        <c:minorTickMark val="none"/>
        <c:tickLblPos val="none"/>
        <c:crossAx val="433504472"/>
        <c:crosses val="autoZero"/>
        <c:auto val="1"/>
        <c:lblAlgn val="ctr"/>
        <c:lblOffset val="100"/>
        <c:noMultiLvlLbl val="0"/>
      </c:catAx>
      <c:valAx>
        <c:axId val="433504472"/>
        <c:scaling>
          <c:orientation val="minMax"/>
          <c:min val="50000"/>
        </c:scaling>
        <c:delete val="0"/>
        <c:axPos val="r"/>
        <c:title>
          <c:tx>
            <c:rich>
              <a:bodyPr/>
              <a:lstStyle/>
              <a:p>
                <a:pPr>
                  <a:defRPr sz="1000" b="1" i="0" u="none" strike="noStrike" baseline="0">
                    <a:solidFill>
                      <a:srgbClr val="000000"/>
                    </a:solidFill>
                    <a:latin typeface="Calibri"/>
                    <a:ea typeface="Calibri"/>
                    <a:cs typeface="Calibri"/>
                  </a:defRPr>
                </a:pPr>
                <a:r>
                  <a:rPr lang="en-US"/>
                  <a:t>BTU/Sq.Ft.</a:t>
                </a:r>
              </a:p>
            </c:rich>
          </c:tx>
          <c:layout>
            <c:manualLayout>
              <c:xMode val="edge"/>
              <c:yMode val="edge"/>
              <c:x val="0.94710641822734676"/>
              <c:y val="0.33810070830187455"/>
            </c:manualLayout>
          </c:layout>
          <c:overlay val="0"/>
        </c:title>
        <c:numFmt formatCode="#,##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33504080"/>
        <c:crosses val="max"/>
        <c:crossBetween val="between"/>
      </c:valAx>
    </c:plotArea>
    <c:legend>
      <c:legendPos val="b"/>
      <c:layout>
        <c:manualLayout>
          <c:xMode val="edge"/>
          <c:yMode val="edge"/>
          <c:x val="0.11370896928152489"/>
          <c:y val="0.93520946842672181"/>
          <c:w val="0.78224283638323966"/>
          <c:h val="4.1285190378599859E-2"/>
        </c:manualLayout>
      </c:layout>
      <c:overlay val="0"/>
      <c:txPr>
        <a:bodyPr/>
        <a:lstStyle/>
        <a:p>
          <a:pPr>
            <a:defRPr sz="1000" b="0" i="0" u="none" strike="noStrike" baseline="0">
              <a:solidFill>
                <a:srgbClr val="000000"/>
              </a:solidFill>
              <a:latin typeface="Calibri"/>
              <a:ea typeface="Calibri"/>
              <a:cs typeface="Calibri"/>
            </a:defRPr>
          </a:pPr>
          <a:endParaRPr lang="en-US"/>
        </a:p>
      </c:txPr>
    </c:legend>
    <c:plotVisOnly val="1"/>
    <c:dispBlanksAs val="gap"/>
    <c:showDLblsOverMax val="0"/>
  </c:chart>
  <c:spPr>
    <a:ln>
      <a:noFill/>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ECU Annual Water Consumption</a:t>
            </a:r>
          </a:p>
        </c:rich>
      </c:tx>
      <c:layout>
        <c:manualLayout>
          <c:xMode val="edge"/>
          <c:yMode val="edge"/>
          <c:x val="0.31142723137746459"/>
          <c:y val="4.4757148417523498E-2"/>
        </c:manualLayout>
      </c:layout>
      <c:overlay val="1"/>
    </c:title>
    <c:autoTitleDeleted val="0"/>
    <c:plotArea>
      <c:layout>
        <c:manualLayout>
          <c:layoutTarget val="inner"/>
          <c:xMode val="edge"/>
          <c:yMode val="edge"/>
          <c:x val="0.1259564842575851"/>
          <c:y val="0.14147820761521543"/>
          <c:w val="0.81008399514796425"/>
          <c:h val="0.67675490703591756"/>
        </c:manualLayout>
      </c:layout>
      <c:barChart>
        <c:barDir val="col"/>
        <c:grouping val="clustered"/>
        <c:varyColors val="0"/>
        <c:ser>
          <c:idx val="0"/>
          <c:order val="0"/>
          <c:tx>
            <c:strRef>
              <c:f>Sheet1!$D$123</c:f>
              <c:strCache>
                <c:ptCount val="1"/>
                <c:pt idx="0">
                  <c:v>gal/Sq.Ft.</c:v>
                </c:pt>
              </c:strCache>
            </c:strRef>
          </c:tx>
          <c:spPr>
            <a:ln>
              <a:solidFill>
                <a:srgbClr val="7030A0"/>
              </a:solidFill>
            </a:ln>
          </c:spPr>
          <c:invertIfNegative val="0"/>
          <c:cat>
            <c:strRef>
              <c:f>Sheet1!$C$124:$C$144</c:f>
              <c:strCache>
                <c:ptCount val="21"/>
                <c:pt idx="0">
                  <c:v> 2002-2003</c:v>
                </c:pt>
                <c:pt idx="1">
                  <c:v> 2003-2004</c:v>
                </c:pt>
                <c:pt idx="2">
                  <c:v> 2004-2005</c:v>
                </c:pt>
                <c:pt idx="3">
                  <c:v>2005-2006</c:v>
                </c:pt>
                <c:pt idx="4">
                  <c:v> 2006-2007</c:v>
                </c:pt>
                <c:pt idx="5">
                  <c:v> 2007-2008</c:v>
                </c:pt>
                <c:pt idx="6">
                  <c:v>2008-2009</c:v>
                </c:pt>
                <c:pt idx="7">
                  <c:v>2009-2010</c:v>
                </c:pt>
                <c:pt idx="8">
                  <c:v>2010-2011</c:v>
                </c:pt>
                <c:pt idx="9">
                  <c:v>2011-2012</c:v>
                </c:pt>
                <c:pt idx="10">
                  <c:v>2012-2013</c:v>
                </c:pt>
                <c:pt idx="11">
                  <c:v>2013-2014</c:v>
                </c:pt>
                <c:pt idx="12">
                  <c:v>2014-2015</c:v>
                </c:pt>
                <c:pt idx="13">
                  <c:v>2015-2016</c:v>
                </c:pt>
                <c:pt idx="14">
                  <c:v>2016-2017</c:v>
                </c:pt>
                <c:pt idx="15">
                  <c:v>2017-2018</c:v>
                </c:pt>
                <c:pt idx="16">
                  <c:v>2018-2019</c:v>
                </c:pt>
                <c:pt idx="17">
                  <c:v>2019-2020</c:v>
                </c:pt>
                <c:pt idx="18">
                  <c:v>2020-2021</c:v>
                </c:pt>
                <c:pt idx="19">
                  <c:v>2021-2022</c:v>
                </c:pt>
                <c:pt idx="20">
                  <c:v>2022-2023</c:v>
                </c:pt>
              </c:strCache>
            </c:strRef>
          </c:cat>
          <c:val>
            <c:numRef>
              <c:f>Sheet1!$D$124:$D$144</c:f>
              <c:numCache>
                <c:formatCode>0.00</c:formatCode>
                <c:ptCount val="21"/>
                <c:pt idx="0">
                  <c:v>47.118087834796214</c:v>
                </c:pt>
                <c:pt idx="1">
                  <c:v>47.043748717124252</c:v>
                </c:pt>
                <c:pt idx="2">
                  <c:v>38.524555798566141</c:v>
                </c:pt>
                <c:pt idx="3">
                  <c:v>38.988088640250069</c:v>
                </c:pt>
                <c:pt idx="4">
                  <c:v>31.569983389919074</c:v>
                </c:pt>
                <c:pt idx="5">
                  <c:v>30.248982270189057</c:v>
                </c:pt>
                <c:pt idx="6">
                  <c:v>27.703143522708199</c:v>
                </c:pt>
                <c:pt idx="7">
                  <c:v>29.64314512121182</c:v>
                </c:pt>
                <c:pt idx="8">
                  <c:v>30.392935089125853</c:v>
                </c:pt>
                <c:pt idx="9">
                  <c:v>28.177182573951981</c:v>
                </c:pt>
                <c:pt idx="10">
                  <c:v>27.143409615687379</c:v>
                </c:pt>
                <c:pt idx="11">
                  <c:v>26.247617015264698</c:v>
                </c:pt>
                <c:pt idx="12">
                  <c:v>23.45</c:v>
                </c:pt>
                <c:pt idx="13">
                  <c:v>25.115294832272681</c:v>
                </c:pt>
                <c:pt idx="14">
                  <c:v>25.194870104983806</c:v>
                </c:pt>
                <c:pt idx="15">
                  <c:v>35.385822310294834</c:v>
                </c:pt>
                <c:pt idx="16">
                  <c:v>30.496066300030549</c:v>
                </c:pt>
                <c:pt idx="17">
                  <c:v>29.022792865162526</c:v>
                </c:pt>
                <c:pt idx="18">
                  <c:v>18.340349110599089</c:v>
                </c:pt>
                <c:pt idx="19">
                  <c:v>23.97</c:v>
                </c:pt>
                <c:pt idx="20">
                  <c:v>23.94</c:v>
                </c:pt>
              </c:numCache>
            </c:numRef>
          </c:val>
          <c:extLst>
            <c:ext xmlns:c16="http://schemas.microsoft.com/office/drawing/2014/chart" uri="{C3380CC4-5D6E-409C-BE32-E72D297353CC}">
              <c16:uniqueId val="{00000000-106E-47C1-BD14-E8F36F21BA9F}"/>
            </c:ext>
          </c:extLst>
        </c:ser>
        <c:dLbls>
          <c:showLegendKey val="0"/>
          <c:showVal val="0"/>
          <c:showCatName val="0"/>
          <c:showSerName val="0"/>
          <c:showPercent val="0"/>
          <c:showBubbleSize val="0"/>
        </c:dLbls>
        <c:gapWidth val="150"/>
        <c:axId val="432443640"/>
        <c:axId val="432444032"/>
      </c:barChart>
      <c:catAx>
        <c:axId val="432443640"/>
        <c:scaling>
          <c:orientation val="minMax"/>
        </c:scaling>
        <c:delete val="0"/>
        <c:axPos val="b"/>
        <c:title>
          <c:tx>
            <c:rich>
              <a:bodyPr/>
              <a:lstStyle/>
              <a:p>
                <a:pPr>
                  <a:defRPr/>
                </a:pPr>
                <a:r>
                  <a:rPr lang="en-US"/>
                  <a:t>Fiscal Year</a:t>
                </a:r>
              </a:p>
            </c:rich>
          </c:tx>
          <c:overlay val="0"/>
        </c:title>
        <c:numFmt formatCode="General" sourceLinked="0"/>
        <c:majorTickMark val="out"/>
        <c:minorTickMark val="none"/>
        <c:tickLblPos val="nextTo"/>
        <c:crossAx val="432444032"/>
        <c:crosses val="autoZero"/>
        <c:auto val="1"/>
        <c:lblAlgn val="ctr"/>
        <c:lblOffset val="100"/>
        <c:noMultiLvlLbl val="0"/>
      </c:catAx>
      <c:valAx>
        <c:axId val="432444032"/>
        <c:scaling>
          <c:orientation val="minMax"/>
        </c:scaling>
        <c:delete val="0"/>
        <c:axPos val="l"/>
        <c:majorGridlines/>
        <c:title>
          <c:tx>
            <c:rich>
              <a:bodyPr/>
              <a:lstStyle/>
              <a:p>
                <a:pPr>
                  <a:defRPr/>
                </a:pPr>
                <a:r>
                  <a:rPr lang="en-US"/>
                  <a:t>Gallons/SqFt</a:t>
                </a:r>
              </a:p>
            </c:rich>
          </c:tx>
          <c:overlay val="0"/>
        </c:title>
        <c:numFmt formatCode="#,##0" sourceLinked="0"/>
        <c:majorTickMark val="out"/>
        <c:minorTickMark val="none"/>
        <c:tickLblPos val="nextTo"/>
        <c:crossAx val="43244364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53462048417784"/>
          <c:y val="0.14287899841396831"/>
          <c:w val="0.66342689091574392"/>
          <c:h val="0.50760930284783923"/>
        </c:manualLayout>
      </c:layout>
      <c:barChart>
        <c:barDir val="col"/>
        <c:grouping val="clustered"/>
        <c:varyColors val="0"/>
        <c:ser>
          <c:idx val="2"/>
          <c:order val="0"/>
          <c:tx>
            <c:strRef>
              <c:f>Sheet1!$G$28</c:f>
              <c:strCache>
                <c:ptCount val="1"/>
                <c:pt idx="0">
                  <c:v>Normalized BTU/SQFT</c:v>
                </c:pt>
              </c:strCache>
            </c:strRef>
          </c:tx>
          <c:spPr>
            <a:solidFill>
              <a:srgbClr val="00B050"/>
            </a:solidFill>
            <a:ln w="25400">
              <a:solidFill>
                <a:srgbClr val="00B050"/>
              </a:solidFill>
            </a:ln>
          </c:spPr>
          <c:invertIfNegative val="0"/>
          <c:cat>
            <c:strRef>
              <c:f>Sheet1!$B$29:$B$44</c:f>
              <c:strCache>
                <c:ptCount val="16"/>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pt idx="13">
                  <c:v>2015-2016</c:v>
                </c:pt>
                <c:pt idx="14">
                  <c:v>2016-2017</c:v>
                </c:pt>
                <c:pt idx="15">
                  <c:v>2017-2018</c:v>
                </c:pt>
              </c:strCache>
            </c:strRef>
          </c:cat>
          <c:val>
            <c:numRef>
              <c:f>Sheet1!$G$29:$G$44</c:f>
              <c:numCache>
                <c:formatCode>#,##0</c:formatCode>
                <c:ptCount val="16"/>
                <c:pt idx="0">
                  <c:v>170898</c:v>
                </c:pt>
                <c:pt idx="1">
                  <c:v>191359.12992125985</c:v>
                </c:pt>
                <c:pt idx="2">
                  <c:v>187487.66062917063</c:v>
                </c:pt>
                <c:pt idx="3">
                  <c:v>186140.51594439903</c:v>
                </c:pt>
                <c:pt idx="4">
                  <c:v>173426.51397849462</c:v>
                </c:pt>
                <c:pt idx="5">
                  <c:v>154285.82809711384</c:v>
                </c:pt>
                <c:pt idx="6">
                  <c:v>146409.3231511254</c:v>
                </c:pt>
                <c:pt idx="7">
                  <c:v>159063.62368801158</c:v>
                </c:pt>
                <c:pt idx="8">
                  <c:v>136099.65581226122</c:v>
                </c:pt>
                <c:pt idx="9">
                  <c:v>169925.82660278346</c:v>
                </c:pt>
                <c:pt idx="10">
                  <c:v>146519.28796828221</c:v>
                </c:pt>
                <c:pt idx="11">
                  <c:v>146915.25711128366</c:v>
                </c:pt>
                <c:pt idx="12">
                  <c:v>138951.48968288663</c:v>
                </c:pt>
                <c:pt idx="13">
                  <c:v>161399.5979178618</c:v>
                </c:pt>
                <c:pt idx="14">
                  <c:v>146247.36250516586</c:v>
                </c:pt>
                <c:pt idx="15">
                  <c:v>130996.73420581648</c:v>
                </c:pt>
              </c:numCache>
            </c:numRef>
          </c:val>
          <c:extLst>
            <c:ext xmlns:c16="http://schemas.microsoft.com/office/drawing/2014/chart" uri="{C3380CC4-5D6E-409C-BE32-E72D297353CC}">
              <c16:uniqueId val="{00000000-DE14-4621-8E0B-7984033073EE}"/>
            </c:ext>
          </c:extLst>
        </c:ser>
        <c:dLbls>
          <c:showLegendKey val="0"/>
          <c:showVal val="0"/>
          <c:showCatName val="0"/>
          <c:showSerName val="0"/>
          <c:showPercent val="0"/>
          <c:showBubbleSize val="0"/>
        </c:dLbls>
        <c:gapWidth val="150"/>
        <c:axId val="433507216"/>
        <c:axId val="433507608"/>
      </c:barChart>
      <c:lineChart>
        <c:grouping val="standard"/>
        <c:varyColors val="0"/>
        <c:ser>
          <c:idx val="0"/>
          <c:order val="1"/>
          <c:tx>
            <c:strRef>
              <c:f>Sheet1!$H$28</c:f>
              <c:strCache>
                <c:ptCount val="1"/>
                <c:pt idx="0">
                  <c:v>% change from Base year</c:v>
                </c:pt>
              </c:strCache>
            </c:strRef>
          </c:tx>
          <c:cat>
            <c:strRef>
              <c:f>Sheet1!$B$29:$B$43</c:f>
              <c:strCache>
                <c:ptCount val="15"/>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pt idx="12">
                  <c:v>2014-2015</c:v>
                </c:pt>
                <c:pt idx="13">
                  <c:v>2015-2016</c:v>
                </c:pt>
                <c:pt idx="14">
                  <c:v>2016-2017</c:v>
                </c:pt>
              </c:strCache>
            </c:strRef>
          </c:cat>
          <c:val>
            <c:numRef>
              <c:f>Sheet1!$H$29:$H$44</c:f>
              <c:numCache>
                <c:formatCode>0.0_);[Red]\(0.0\)</c:formatCode>
                <c:ptCount val="16"/>
                <c:pt idx="0">
                  <c:v>0</c:v>
                </c:pt>
                <c:pt idx="1">
                  <c:v>11.972714672646756</c:v>
                </c:pt>
                <c:pt idx="2">
                  <c:v>9.7073462703897224</c:v>
                </c:pt>
                <c:pt idx="3">
                  <c:v>8.9190721625759384</c:v>
                </c:pt>
                <c:pt idx="4">
                  <c:v>1.4795456813389403</c:v>
                </c:pt>
                <c:pt idx="5">
                  <c:v>-9.7205186151307537</c:v>
                </c:pt>
                <c:pt idx="6">
                  <c:v>-14.329411022290842</c:v>
                </c:pt>
                <c:pt idx="7">
                  <c:v>-6.9248184952360026</c:v>
                </c:pt>
                <c:pt idx="8">
                  <c:v>-20.362054668713959</c:v>
                </c:pt>
                <c:pt idx="9">
                  <c:v>-0.56886177557170847</c:v>
                </c:pt>
                <c:pt idx="10">
                  <c:v>-14.265065730270566</c:v>
                </c:pt>
                <c:pt idx="11">
                  <c:v>-14.033366621444571</c:v>
                </c:pt>
                <c:pt idx="12">
                  <c:v>-18.693320177599134</c:v>
                </c:pt>
                <c:pt idx="13">
                  <c:v>-5.5579363609510937</c:v>
                </c:pt>
                <c:pt idx="14">
                  <c:v>-14.424181380024423</c:v>
                </c:pt>
                <c:pt idx="15">
                  <c:v>-23.34800044130623</c:v>
                </c:pt>
              </c:numCache>
            </c:numRef>
          </c:val>
          <c:smooth val="0"/>
          <c:extLst>
            <c:ext xmlns:c16="http://schemas.microsoft.com/office/drawing/2014/chart" uri="{C3380CC4-5D6E-409C-BE32-E72D297353CC}">
              <c16:uniqueId val="{00000001-DE14-4621-8E0B-7984033073EE}"/>
            </c:ext>
          </c:extLst>
        </c:ser>
        <c:dLbls>
          <c:showLegendKey val="0"/>
          <c:showVal val="0"/>
          <c:showCatName val="0"/>
          <c:showSerName val="0"/>
          <c:showPercent val="0"/>
          <c:showBubbleSize val="0"/>
        </c:dLbls>
        <c:marker val="1"/>
        <c:smooth val="0"/>
        <c:axId val="433508000"/>
        <c:axId val="433508392"/>
      </c:lineChart>
      <c:catAx>
        <c:axId val="433507216"/>
        <c:scaling>
          <c:orientation val="minMax"/>
        </c:scaling>
        <c:delete val="0"/>
        <c:axPos val="b"/>
        <c:title>
          <c:tx>
            <c:rich>
              <a:bodyPr/>
              <a:lstStyle/>
              <a:p>
                <a:pPr>
                  <a:defRPr sz="1000" b="1" i="0" u="none" strike="noStrike" baseline="0">
                    <a:solidFill>
                      <a:srgbClr val="000000"/>
                    </a:solidFill>
                    <a:latin typeface="Calibri"/>
                    <a:ea typeface="Calibri"/>
                    <a:cs typeface="Calibri"/>
                  </a:defRPr>
                </a:pPr>
                <a:r>
                  <a:rPr lang="en-US"/>
                  <a:t>Fiscal Year</a:t>
                </a:r>
              </a:p>
            </c:rich>
          </c:tx>
          <c:overlay val="0"/>
        </c:title>
        <c:numFmt formatCode="General" sourceLinked="1"/>
        <c:majorTickMark val="none"/>
        <c:minorTickMark val="none"/>
        <c:tickLblPos val="nextTo"/>
        <c:txPr>
          <a:bodyPr rot="-2700000" vert="horz"/>
          <a:lstStyle/>
          <a:p>
            <a:pPr>
              <a:defRPr sz="1000" b="0" i="0" u="none" strike="noStrike" baseline="0">
                <a:solidFill>
                  <a:srgbClr val="000000"/>
                </a:solidFill>
                <a:latin typeface="Calibri"/>
                <a:ea typeface="Calibri"/>
                <a:cs typeface="Calibri"/>
              </a:defRPr>
            </a:pPr>
            <a:endParaRPr lang="en-US"/>
          </a:p>
        </c:txPr>
        <c:crossAx val="433507608"/>
        <c:crosses val="autoZero"/>
        <c:auto val="1"/>
        <c:lblAlgn val="ctr"/>
        <c:lblOffset val="100"/>
        <c:noMultiLvlLbl val="0"/>
      </c:catAx>
      <c:valAx>
        <c:axId val="433507608"/>
        <c:scaling>
          <c:orientation val="minMax"/>
        </c:scaling>
        <c:delete val="0"/>
        <c:axPos val="l"/>
        <c:majorGridlines/>
        <c:title>
          <c:tx>
            <c:rich>
              <a:bodyPr/>
              <a:lstStyle/>
              <a:p>
                <a:pPr>
                  <a:defRPr sz="1000" b="0" i="0" u="none" strike="noStrike" baseline="0">
                    <a:solidFill>
                      <a:srgbClr val="000000"/>
                    </a:solidFill>
                    <a:latin typeface="Calibri"/>
                    <a:ea typeface="Calibri"/>
                    <a:cs typeface="Calibri"/>
                  </a:defRPr>
                </a:pPr>
                <a:r>
                  <a:rPr lang="en-US"/>
                  <a:t>BTU/SqFt</a:t>
                </a:r>
              </a:p>
            </c:rich>
          </c:tx>
          <c:overlay val="0"/>
        </c:title>
        <c:numFmt formatCode="#,##0" sourceLinked="1"/>
        <c:majorTickMark val="none"/>
        <c:minorTickMark val="none"/>
        <c:tickLblPos val="nextTo"/>
        <c:spPr>
          <a:ln w="9525">
            <a:noFill/>
          </a:ln>
        </c:spPr>
        <c:txPr>
          <a:bodyPr rot="0" vert="horz"/>
          <a:lstStyle/>
          <a:p>
            <a:pPr>
              <a:defRPr sz="1000" b="0" i="0" u="none" strike="noStrike" baseline="0">
                <a:solidFill>
                  <a:srgbClr val="000000"/>
                </a:solidFill>
                <a:latin typeface="Calibri"/>
                <a:ea typeface="Calibri"/>
                <a:cs typeface="Calibri"/>
              </a:defRPr>
            </a:pPr>
            <a:endParaRPr lang="en-US"/>
          </a:p>
        </c:txPr>
        <c:crossAx val="433507216"/>
        <c:crosses val="autoZero"/>
        <c:crossBetween val="between"/>
      </c:valAx>
      <c:catAx>
        <c:axId val="433508000"/>
        <c:scaling>
          <c:orientation val="minMax"/>
        </c:scaling>
        <c:delete val="1"/>
        <c:axPos val="b"/>
        <c:numFmt formatCode="General" sourceLinked="1"/>
        <c:majorTickMark val="out"/>
        <c:minorTickMark val="none"/>
        <c:tickLblPos val="none"/>
        <c:crossAx val="433508392"/>
        <c:crosses val="autoZero"/>
        <c:auto val="1"/>
        <c:lblAlgn val="ctr"/>
        <c:lblOffset val="100"/>
        <c:noMultiLvlLbl val="0"/>
      </c:catAx>
      <c:valAx>
        <c:axId val="433508392"/>
        <c:scaling>
          <c:orientation val="minMax"/>
        </c:scaling>
        <c:delete val="0"/>
        <c:axPos val="r"/>
        <c:title>
          <c:tx>
            <c:rich>
              <a:bodyPr/>
              <a:lstStyle/>
              <a:p>
                <a:pPr>
                  <a:defRPr sz="1000" b="0" i="0" u="none" strike="noStrike" baseline="0">
                    <a:solidFill>
                      <a:srgbClr val="000000"/>
                    </a:solidFill>
                    <a:latin typeface="Calibri"/>
                    <a:ea typeface="Calibri"/>
                    <a:cs typeface="Calibri"/>
                  </a:defRPr>
                </a:pPr>
                <a:r>
                  <a:rPr lang="en-US"/>
                  <a:t>Percent Change</a:t>
                </a:r>
              </a:p>
            </c:rich>
          </c:tx>
          <c:overlay val="0"/>
        </c:title>
        <c:numFmt formatCode="0.0_);[Red]\(0.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33508000"/>
        <c:crosses val="max"/>
        <c:crossBetween val="between"/>
      </c:valAx>
    </c:plotArea>
    <c:legend>
      <c:legendPos val="b"/>
      <c:layout>
        <c:manualLayout>
          <c:xMode val="edge"/>
          <c:yMode val="edge"/>
          <c:x val="0.25948527267424903"/>
          <c:y val="0.88217536640539329"/>
          <c:w val="0.48102945465150188"/>
          <c:h val="5.5054324175622969E-2"/>
        </c:manualLayout>
      </c:layout>
      <c:overlay val="0"/>
      <c:txPr>
        <a:bodyPr/>
        <a:lstStyle/>
        <a:p>
          <a:pPr>
            <a:defRPr sz="11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cdr:x>
      <cdr:y>0.66667</cdr:y>
    </cdr:from>
    <cdr:to>
      <cdr:x>1</cdr:x>
      <cdr:y>1</cdr:y>
    </cdr:to>
    <cdr:sp macro="" textlink="">
      <cdr:nvSpPr>
        <cdr:cNvPr id="2" name="TextBox 1"/>
        <cdr:cNvSpPr txBox="1"/>
      </cdr:nvSpPr>
      <cdr:spPr>
        <a:xfrm xmlns:a="http://schemas.openxmlformats.org/drawingml/2006/main">
          <a:off x="4067175" y="25146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3"/>
            <a:ext cx="3037840" cy="466434"/>
          </a:xfrm>
          <a:prstGeom prst="rect">
            <a:avLst/>
          </a:prstGeom>
        </p:spPr>
        <p:txBody>
          <a:bodyPr vert="horz" lIns="93177" tIns="46589" rIns="93177" bIns="46589" rtlCol="0"/>
          <a:lstStyle>
            <a:lvl1pPr algn="r">
              <a:defRPr sz="1200"/>
            </a:lvl1pPr>
          </a:lstStyle>
          <a:p>
            <a:fld id="{4BFF4E09-1C96-4779-A913-077CA3442A36}" type="datetimeFigureOut">
              <a:rPr lang="en-US" smtClean="0"/>
              <a:t>5/3/2024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BFD302-9E16-4B38-ACBE-4CE46DC3729D}" type="slidenum">
              <a:rPr lang="en-US" smtClean="0"/>
              <a:t>‹#›</a:t>
            </a:fld>
            <a:endParaRPr lang="en-US"/>
          </a:p>
        </p:txBody>
      </p:sp>
    </p:spTree>
    <p:extLst>
      <p:ext uri="{BB962C8B-B14F-4D97-AF65-F5344CB8AC3E}">
        <p14:creationId xmlns:p14="http://schemas.microsoft.com/office/powerpoint/2010/main" val="68352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ECU Sustainability Program was started in March 2016 and, after several years of continual growth and expanding impacts, we are excited about the opportunity to further integrate sustainability into the curriculum for ECU students.  In my first 8 years on the job, I have given dozens of guest lectures each semester as well as worked with numerous honors college group projects and hosted educational events in partnership with faculty such as the monthly Sustainability Film and Discussion Series.  I’ve also served as an advisor to multiple senior capstone groups, semester-long class projects, experiential internships, and even classes of early college students in Brewster.  As an ex officio member of the University Environment Committee, I’m also very proud of the work we did over the past 2 years to successfully (as of 2 months ago) establish a sustainability (SU) course designation, which we hope will encourage more faculty to explore options (aka future workshops like this one) for integrating sustainability into their curriculum. </a:t>
            </a:r>
            <a:endParaRPr lang="en-US" sz="1200" dirty="0"/>
          </a:p>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a:t>
            </a:fld>
            <a:endParaRPr lang="en-US" dirty="0"/>
          </a:p>
        </p:txBody>
      </p:sp>
    </p:spTree>
    <p:extLst>
      <p:ext uri="{BB962C8B-B14F-4D97-AF65-F5344CB8AC3E}">
        <p14:creationId xmlns:p14="http://schemas.microsoft.com/office/powerpoint/2010/main" val="1344045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As we continue our return to normalcy following the COVID-19 pandemic, the topics of health and wellbeing are on everyone’s mind, especially our students.  The way I see it, sustainability and health are deeply connected in countless ways.  From the air we breathe to the water we drink, the food we put in our bodies and the products we use to clean our spaces, how we choose to commute and what we do in our free time to relieve stress and reconnect with nature.  Human Health and the Environment are interconnected more than people take time to realize.  We believe that embracing sustainable development and eco-friendly lifestyles will lead to healthier members of Pirate Nation.</a:t>
            </a:r>
          </a:p>
        </p:txBody>
      </p:sp>
      <p:sp>
        <p:nvSpPr>
          <p:cNvPr id="4" name="Slide Number Placeholder 3"/>
          <p:cNvSpPr>
            <a:spLocks noGrp="1"/>
          </p:cNvSpPr>
          <p:nvPr>
            <p:ph type="sldNum" sz="quarter" idx="5"/>
          </p:nvPr>
        </p:nvSpPr>
        <p:spPr/>
        <p:txBody>
          <a:bodyPr/>
          <a:lstStyle/>
          <a:p>
            <a:fld id="{53BFD302-9E16-4B38-ACBE-4CE46DC3729D}" type="slidenum">
              <a:rPr lang="en-US" smtClean="0"/>
              <a:t>10</a:t>
            </a:fld>
            <a:endParaRPr lang="en-US"/>
          </a:p>
        </p:txBody>
      </p:sp>
    </p:spTree>
    <p:extLst>
      <p:ext uri="{BB962C8B-B14F-4D97-AF65-F5344CB8AC3E}">
        <p14:creationId xmlns:p14="http://schemas.microsoft.com/office/powerpoint/2010/main" val="3660626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know the old saying, “You can’t manage what you don’t measure…” is just as important to business or industrial systems as it is to fostering a culture of sustainability on a college campus.  I tell students that you certainly can’t make environmental change matter to someone with a background in research (like your professors, administrators, etc.) without doing some research of your own.</a:t>
            </a:r>
          </a:p>
        </p:txBody>
      </p:sp>
      <p:sp>
        <p:nvSpPr>
          <p:cNvPr id="4" name="Slide Number Placeholder 3"/>
          <p:cNvSpPr>
            <a:spLocks noGrp="1"/>
          </p:cNvSpPr>
          <p:nvPr>
            <p:ph type="sldNum" sz="quarter" idx="5"/>
          </p:nvPr>
        </p:nvSpPr>
        <p:spPr/>
        <p:txBody>
          <a:bodyPr/>
          <a:lstStyle/>
          <a:p>
            <a:fld id="{53BFD302-9E16-4B38-ACBE-4CE46DC3729D}" type="slidenum">
              <a:rPr lang="en-US" smtClean="0"/>
              <a:t>11</a:t>
            </a:fld>
            <a:endParaRPr lang="en-US"/>
          </a:p>
        </p:txBody>
      </p:sp>
    </p:spTree>
    <p:extLst>
      <p:ext uri="{BB962C8B-B14F-4D97-AF65-F5344CB8AC3E}">
        <p14:creationId xmlns:p14="http://schemas.microsoft.com/office/powerpoint/2010/main" val="2132732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12</a:t>
            </a:fld>
            <a:endParaRPr lang="en-US"/>
          </a:p>
        </p:txBody>
      </p:sp>
    </p:spTree>
    <p:extLst>
      <p:ext uri="{BB962C8B-B14F-4D97-AF65-F5344CB8AC3E}">
        <p14:creationId xmlns:p14="http://schemas.microsoft.com/office/powerpoint/2010/main" val="1807021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13</a:t>
            </a:fld>
            <a:endParaRPr lang="en-US"/>
          </a:p>
        </p:txBody>
      </p:sp>
    </p:spTree>
    <p:extLst>
      <p:ext uri="{BB962C8B-B14F-4D97-AF65-F5344CB8AC3E}">
        <p14:creationId xmlns:p14="http://schemas.microsoft.com/office/powerpoint/2010/main" val="2879901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14</a:t>
            </a:fld>
            <a:endParaRPr lang="en-US"/>
          </a:p>
        </p:txBody>
      </p:sp>
    </p:spTree>
    <p:extLst>
      <p:ext uri="{BB962C8B-B14F-4D97-AF65-F5344CB8AC3E}">
        <p14:creationId xmlns:p14="http://schemas.microsoft.com/office/powerpoint/2010/main" val="2498311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Scope 1:  emissions from sources that are owned and controlled by ECU</a:t>
            </a:r>
          </a:p>
          <a:p>
            <a:r>
              <a:rPr lang="en-US" sz="1400" dirty="0"/>
              <a:t>Scope 2:  emissions resulting from the generation of electricity purchased by ECU</a:t>
            </a:r>
          </a:p>
          <a:p>
            <a:r>
              <a:rPr lang="en-US" sz="1400" dirty="0"/>
              <a:t>Scope 3:  emissions from sources not owned or directly controlled by ECU, but related to our operations</a:t>
            </a:r>
          </a:p>
        </p:txBody>
      </p:sp>
      <p:sp>
        <p:nvSpPr>
          <p:cNvPr id="4" name="Slide Number Placeholder 3"/>
          <p:cNvSpPr>
            <a:spLocks noGrp="1"/>
          </p:cNvSpPr>
          <p:nvPr>
            <p:ph type="sldNum" sz="quarter" idx="5"/>
          </p:nvPr>
        </p:nvSpPr>
        <p:spPr/>
        <p:txBody>
          <a:bodyPr/>
          <a:lstStyle/>
          <a:p>
            <a:fld id="{53BFD302-9E16-4B38-ACBE-4CE46DC3729D}" type="slidenum">
              <a:rPr lang="en-US" smtClean="0"/>
              <a:t>15</a:t>
            </a:fld>
            <a:endParaRPr lang="en-US"/>
          </a:p>
        </p:txBody>
      </p:sp>
    </p:spTree>
    <p:extLst>
      <p:ext uri="{BB962C8B-B14F-4D97-AF65-F5344CB8AC3E}">
        <p14:creationId xmlns:p14="http://schemas.microsoft.com/office/powerpoint/2010/main" val="2406568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16</a:t>
            </a:fld>
            <a:endParaRPr lang="en-US"/>
          </a:p>
        </p:txBody>
      </p:sp>
    </p:spTree>
    <p:extLst>
      <p:ext uri="{BB962C8B-B14F-4D97-AF65-F5344CB8AC3E}">
        <p14:creationId xmlns:p14="http://schemas.microsoft.com/office/powerpoint/2010/main" val="1191197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17</a:t>
            </a:fld>
            <a:endParaRPr lang="en-US"/>
          </a:p>
        </p:txBody>
      </p:sp>
    </p:spTree>
    <p:extLst>
      <p:ext uri="{BB962C8B-B14F-4D97-AF65-F5344CB8AC3E}">
        <p14:creationId xmlns:p14="http://schemas.microsoft.com/office/powerpoint/2010/main" val="2746714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Let’s cut to the chase here… the administration only cares about the bottom line (aka $$$) so we have to use that to our advantage in promoting sustainable practices, programs, policies, and procedures.  We also have to get creative in selling the concept of the triple bottom line and its benefits.  There is inherent value in environmental stewardship and the JEDI (justice, equity, diversity, and inclusion) way, but it requires a strong vision and willpower to look past short-term cost avoidance (aka the fiscal year budget cycle) and think critically about extended ROI’s because universities are long-lived.</a:t>
            </a:r>
          </a:p>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18</a:t>
            </a:fld>
            <a:endParaRPr lang="en-US"/>
          </a:p>
        </p:txBody>
      </p:sp>
    </p:spTree>
    <p:extLst>
      <p:ext uri="{BB962C8B-B14F-4D97-AF65-F5344CB8AC3E}">
        <p14:creationId xmlns:p14="http://schemas.microsoft.com/office/powerpoint/2010/main" val="396116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00"/>
              </a:spcAft>
            </a:pPr>
            <a:r>
              <a:rPr lang="en-US" sz="1400" dirty="0">
                <a:latin typeface="Avenir Next LT Pro" panose="020B0504020202020204" pitchFamily="34" charset="0"/>
              </a:rPr>
              <a:t>FY 2023 Electricity Cost = </a:t>
            </a:r>
            <a:r>
              <a:rPr lang="en-US" sz="1400" dirty="0">
                <a:solidFill>
                  <a:srgbClr val="C00000"/>
                </a:solidFill>
                <a:latin typeface="Avenir Next LT Pro" panose="020B0504020202020204" pitchFamily="34" charset="0"/>
              </a:rPr>
              <a:t>$10.5 million</a:t>
            </a:r>
          </a:p>
          <a:p>
            <a:pPr>
              <a:spcAft>
                <a:spcPts val="1800"/>
              </a:spcAft>
            </a:pPr>
            <a:r>
              <a:rPr lang="en-US" sz="1400" dirty="0">
                <a:latin typeface="Avenir Next LT Pro" panose="020B0504020202020204" pitchFamily="34" charset="0"/>
              </a:rPr>
              <a:t>FY 2023 Natural Gas and Fuel Oil Cost = </a:t>
            </a:r>
            <a:r>
              <a:rPr lang="en-US" sz="1400" dirty="0">
                <a:solidFill>
                  <a:srgbClr val="C00000"/>
                </a:solidFill>
                <a:latin typeface="Avenir Next LT Pro" panose="020B0504020202020204" pitchFamily="34" charset="0"/>
              </a:rPr>
              <a:t>$4.3 million</a:t>
            </a:r>
          </a:p>
          <a:p>
            <a:pPr>
              <a:spcAft>
                <a:spcPts val="1800"/>
              </a:spcAft>
            </a:pPr>
            <a:r>
              <a:rPr lang="en-US" sz="1400" dirty="0">
                <a:latin typeface="Avenir Next LT Pro" panose="020B0504020202020204" pitchFamily="34" charset="0"/>
              </a:rPr>
              <a:t>FY 2023 Water and Sewer Cost = </a:t>
            </a:r>
            <a:r>
              <a:rPr lang="en-US" sz="1400" dirty="0">
                <a:solidFill>
                  <a:srgbClr val="C00000"/>
                </a:solidFill>
                <a:latin typeface="Avenir Next LT Pro" panose="020B0504020202020204" pitchFamily="34" charset="0"/>
              </a:rPr>
              <a:t>$2.1 million</a:t>
            </a:r>
          </a:p>
          <a:p>
            <a:pPr>
              <a:spcAft>
                <a:spcPts val="1800"/>
              </a:spcAft>
            </a:pPr>
            <a:r>
              <a:rPr lang="en-US" sz="1400" dirty="0">
                <a:latin typeface="Avenir Next LT Pro" panose="020B0504020202020204" pitchFamily="34" charset="0"/>
              </a:rPr>
              <a:t>Energy consumption has reduced </a:t>
            </a:r>
            <a:r>
              <a:rPr lang="en-US" sz="1400" dirty="0">
                <a:solidFill>
                  <a:srgbClr val="00B050"/>
                </a:solidFill>
                <a:latin typeface="Avenir Next LT Pro" panose="020B0504020202020204" pitchFamily="34" charset="0"/>
              </a:rPr>
              <a:t>31%</a:t>
            </a:r>
            <a:r>
              <a:rPr lang="en-US" sz="1400" dirty="0">
                <a:latin typeface="Avenir Next LT Pro" panose="020B0504020202020204" pitchFamily="34" charset="0"/>
              </a:rPr>
              <a:t> (per </a:t>
            </a:r>
            <a:r>
              <a:rPr lang="en-US" sz="1400" dirty="0" err="1">
                <a:latin typeface="Avenir Next LT Pro" panose="020B0504020202020204" pitchFamily="34" charset="0"/>
              </a:rPr>
              <a:t>gsf</a:t>
            </a:r>
            <a:r>
              <a:rPr lang="en-US" sz="1400" dirty="0">
                <a:latin typeface="Avenir Next LT Pro" panose="020B0504020202020204" pitchFamily="34" charset="0"/>
              </a:rPr>
              <a:t>) since 2003</a:t>
            </a:r>
          </a:p>
          <a:p>
            <a:pPr>
              <a:spcAft>
                <a:spcPts val="1800"/>
              </a:spcAft>
            </a:pPr>
            <a:r>
              <a:rPr lang="en-US" sz="1400" dirty="0">
                <a:latin typeface="Avenir Next LT Pro" panose="020B0504020202020204" pitchFamily="34" charset="0"/>
              </a:rPr>
              <a:t>Water consumption has reduced </a:t>
            </a:r>
            <a:r>
              <a:rPr lang="en-US" sz="1400" dirty="0">
                <a:solidFill>
                  <a:srgbClr val="00B050"/>
                </a:solidFill>
                <a:latin typeface="Avenir Next LT Pro" panose="020B0504020202020204" pitchFamily="34" charset="0"/>
              </a:rPr>
              <a:t>53%</a:t>
            </a:r>
            <a:r>
              <a:rPr lang="en-US" sz="1400" dirty="0">
                <a:latin typeface="Avenir Next LT Pro" panose="020B0504020202020204" pitchFamily="34" charset="0"/>
              </a:rPr>
              <a:t> (per </a:t>
            </a:r>
            <a:r>
              <a:rPr lang="en-US" sz="1400" dirty="0" err="1">
                <a:latin typeface="Avenir Next LT Pro" panose="020B0504020202020204" pitchFamily="34" charset="0"/>
              </a:rPr>
              <a:t>gsf</a:t>
            </a:r>
            <a:r>
              <a:rPr lang="en-US" sz="1400" dirty="0">
                <a:latin typeface="Avenir Next LT Pro" panose="020B0504020202020204" pitchFamily="34" charset="0"/>
              </a:rPr>
              <a:t>) since 2003</a:t>
            </a:r>
          </a:p>
          <a:p>
            <a:pPr>
              <a:spcAft>
                <a:spcPts val="1800"/>
              </a:spcAft>
            </a:pPr>
            <a:r>
              <a:rPr lang="en-US" sz="1400" dirty="0">
                <a:latin typeface="Avenir Next LT Pro" panose="020B0504020202020204" pitchFamily="34" charset="0"/>
              </a:rPr>
              <a:t>Landfill Diversion Rate = </a:t>
            </a:r>
            <a:r>
              <a:rPr lang="en-US" sz="1400" dirty="0">
                <a:solidFill>
                  <a:srgbClr val="00B050"/>
                </a:solidFill>
                <a:latin typeface="Avenir Next LT Pro" panose="020B0504020202020204" pitchFamily="34" charset="0"/>
              </a:rPr>
              <a:t>34%</a:t>
            </a:r>
            <a:r>
              <a:rPr lang="en-US" sz="1400" dirty="0">
                <a:latin typeface="Avenir Next LT Pro" panose="020B0504020202020204" pitchFamily="34" charset="0"/>
              </a:rPr>
              <a:t> (more than just dual-stream recycling rate)</a:t>
            </a:r>
          </a:p>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19</a:t>
            </a:fld>
            <a:endParaRPr lang="en-US"/>
          </a:p>
        </p:txBody>
      </p:sp>
    </p:spTree>
    <p:extLst>
      <p:ext uri="{BB962C8B-B14F-4D97-AF65-F5344CB8AC3E}">
        <p14:creationId xmlns:p14="http://schemas.microsoft.com/office/powerpoint/2010/main" val="24599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2</a:t>
            </a:fld>
            <a:endParaRPr lang="en-US" dirty="0"/>
          </a:p>
        </p:txBody>
      </p:sp>
    </p:spTree>
    <p:extLst>
      <p:ext uri="{BB962C8B-B14F-4D97-AF65-F5344CB8AC3E}">
        <p14:creationId xmlns:p14="http://schemas.microsoft.com/office/powerpoint/2010/main" val="4039573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ECU is a member of the Association for the Advancement of Sustainability in Higher Education (or AASHE) .</a:t>
            </a:r>
          </a:p>
          <a:p>
            <a:r>
              <a:rPr lang="en-US" sz="1400" dirty="0"/>
              <a:t>Since 2017, we have submitted reports in the Sustainability Tracking, Assessment, and Rating System (or STARS).</a:t>
            </a:r>
          </a:p>
          <a:p>
            <a:r>
              <a:rPr lang="en-US" sz="1400" dirty="0"/>
              <a:t>For our first report in 2017, we earned a Bronze Rating in STARS.  </a:t>
            </a:r>
          </a:p>
          <a:p>
            <a:r>
              <a:rPr lang="en-US" sz="1400" dirty="0"/>
              <a:t>For our second report, just before the pandemic started in 2020, we earned a STARS Silver Rating.</a:t>
            </a:r>
          </a:p>
          <a:p>
            <a:r>
              <a:rPr lang="en-US" sz="1400" dirty="0"/>
              <a:t>While we did continue to improve our score, we were not able to move up to the next level with our third submission in 2023, but as Pirates we will keep working until we get that GOLD!</a:t>
            </a:r>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20</a:t>
            </a:fld>
            <a:endParaRPr lang="en-US"/>
          </a:p>
        </p:txBody>
      </p:sp>
    </p:spTree>
    <p:extLst>
      <p:ext uri="{BB962C8B-B14F-4D97-AF65-F5344CB8AC3E}">
        <p14:creationId xmlns:p14="http://schemas.microsoft.com/office/powerpoint/2010/main" val="4129101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As a result of earning our STARS Ratings, being included in the Sierra Club’s annual list of “Cool Schools” and earning other awards and designations, ECU was also featured in the Princeton Review’s “Guide to Green Schools” and their list of “The Best 387 Colleges” for the first time in 2019 and each year since.  The Princeton Review also publishes the results of their annual “College Hopes and Worries Survey” and the numbers tell the story.  74% of prospective students and their families indicate that a college’s environmental commitment </a:t>
            </a:r>
            <a:r>
              <a:rPr lang="en-US" sz="1400" b="1" u="sng" dirty="0"/>
              <a:t>would</a:t>
            </a:r>
            <a:r>
              <a:rPr lang="en-US" sz="1400" dirty="0"/>
              <a:t> affect their decision to apply to or attend a school.  These publications carry weight and being included in them puts ECU on the map nationally for exposure to prospective students and their families.  Recruitment is beneficial campus wide and sustainability efforts give ECU an advantage over the competition.</a:t>
            </a:r>
          </a:p>
        </p:txBody>
      </p:sp>
      <p:sp>
        <p:nvSpPr>
          <p:cNvPr id="4" name="Slide Number Placeholder 3"/>
          <p:cNvSpPr>
            <a:spLocks noGrp="1"/>
          </p:cNvSpPr>
          <p:nvPr>
            <p:ph type="sldNum" sz="quarter" idx="5"/>
          </p:nvPr>
        </p:nvSpPr>
        <p:spPr/>
        <p:txBody>
          <a:bodyPr/>
          <a:lstStyle/>
          <a:p>
            <a:fld id="{53BFD302-9E16-4B38-ACBE-4CE46DC3729D}" type="slidenum">
              <a:rPr lang="en-US" smtClean="0"/>
              <a:t>21</a:t>
            </a:fld>
            <a:endParaRPr lang="en-US"/>
          </a:p>
        </p:txBody>
      </p:sp>
    </p:spTree>
    <p:extLst>
      <p:ext uri="{BB962C8B-B14F-4D97-AF65-F5344CB8AC3E}">
        <p14:creationId xmlns:p14="http://schemas.microsoft.com/office/powerpoint/2010/main" val="3680797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As you have seen during my presentation this afternoon, we wear a lot of different hats and keep quite busy as we continue to build the ECU Sustainability Program.  If we’ve done well here today, you might even be thinking what more could we possibly do?  Well, this list is just the tip of the iceberg in terms of where we would like to take the program to the next level.  Some of these objectives will take time and additional resources, but they will also help to truly foster a culture of sustainability at ECU.</a:t>
            </a:r>
          </a:p>
        </p:txBody>
      </p:sp>
      <p:sp>
        <p:nvSpPr>
          <p:cNvPr id="4" name="Slide Number Placeholder 3"/>
          <p:cNvSpPr>
            <a:spLocks noGrp="1"/>
          </p:cNvSpPr>
          <p:nvPr>
            <p:ph type="sldNum" sz="quarter" idx="5"/>
          </p:nvPr>
        </p:nvSpPr>
        <p:spPr/>
        <p:txBody>
          <a:bodyPr/>
          <a:lstStyle/>
          <a:p>
            <a:fld id="{53BFD302-9E16-4B38-ACBE-4CE46DC3729D}" type="slidenum">
              <a:rPr lang="en-US" smtClean="0"/>
              <a:t>22</a:t>
            </a:fld>
            <a:endParaRPr lang="en-US"/>
          </a:p>
        </p:txBody>
      </p:sp>
    </p:spTree>
    <p:extLst>
      <p:ext uri="{BB962C8B-B14F-4D97-AF65-F5344CB8AC3E}">
        <p14:creationId xmlns:p14="http://schemas.microsoft.com/office/powerpoint/2010/main" val="2980234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The truth of the matter is that, given unlimited resources, we could power our campus with renewable energy, capture and reuse all the rainwater that falls on campus, and make our campus zero waste through improved recycling and composting as well as green purchasing practices.  However, ECU’s efforts alone will not make a difference in terms of global climate change and human impacts on the planet.  The best way to truly have a global impact is to educate our students about sustainability and give them more opportunities to utilize the campus as a living, learning laboratory for sustainable practices. </a:t>
            </a:r>
            <a:endParaRPr lang="en-US" sz="1050" dirty="0"/>
          </a:p>
        </p:txBody>
      </p:sp>
      <p:sp>
        <p:nvSpPr>
          <p:cNvPr id="4" name="Slide Number Placeholder 3"/>
          <p:cNvSpPr>
            <a:spLocks noGrp="1"/>
          </p:cNvSpPr>
          <p:nvPr>
            <p:ph type="sldNum" sz="quarter" idx="5"/>
          </p:nvPr>
        </p:nvSpPr>
        <p:spPr/>
        <p:txBody>
          <a:bodyPr/>
          <a:lstStyle/>
          <a:p>
            <a:fld id="{53BFD302-9E16-4B38-ACBE-4CE46DC3729D}" type="slidenum">
              <a:rPr lang="en-US" smtClean="0"/>
              <a:t>23</a:t>
            </a:fld>
            <a:endParaRPr lang="en-US"/>
          </a:p>
        </p:txBody>
      </p:sp>
    </p:spTree>
    <p:extLst>
      <p:ext uri="{BB962C8B-B14F-4D97-AF65-F5344CB8AC3E}">
        <p14:creationId xmlns:p14="http://schemas.microsoft.com/office/powerpoint/2010/main" val="268374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212529"/>
                </a:solidFill>
                <a:effectLst/>
                <a:latin typeface="+mn-lt"/>
              </a:rPr>
              <a:t>The Board of Trustees (BOT) is composed of 13 volunteers – 8 appointed by the UNC Board of Governors, 4 appointed by the North Carolina General Assembly and 1 ex-officio Student Body President. </a:t>
            </a:r>
          </a:p>
          <a:p>
            <a:pPr algn="l"/>
            <a:r>
              <a:rPr lang="en-US" sz="1200" b="0" i="0" dirty="0">
                <a:solidFill>
                  <a:srgbClr val="212529"/>
                </a:solidFill>
                <a:effectLst/>
                <a:latin typeface="+mn-lt"/>
              </a:rPr>
              <a:t>The board shall serve as advisor to the Board of Governors on matters pertaining to ECU and work in close collaboration with the Chancellor to support the strategic direction of ECU and advance ECU’s mission of student success, public service and regional transformation.</a:t>
            </a:r>
          </a:p>
          <a:p>
            <a:pPr algn="l"/>
            <a:endParaRPr lang="en-US" sz="1200" b="0" i="0" dirty="0">
              <a:solidFill>
                <a:srgbClr val="212529"/>
              </a:solidFill>
              <a:effectLst/>
              <a:latin typeface="+mn-lt"/>
            </a:endParaRPr>
          </a:p>
          <a:p>
            <a:pPr algn="l"/>
            <a:r>
              <a:rPr lang="en-US" sz="1200" b="0" i="0" dirty="0">
                <a:solidFill>
                  <a:srgbClr val="212529"/>
                </a:solidFill>
                <a:effectLst/>
                <a:latin typeface="+mn-lt"/>
              </a:rPr>
              <a:t>I try all the time to tell students how important their voices are to what happens on this campus.  They’re the reason we’re all here, right?  To help them earn a quality education and be successful in their career pursuits.  As a facilities employee, I have to remind folks in my department of that fact sometimes.</a:t>
            </a:r>
          </a:p>
          <a:p>
            <a:pPr algn="l"/>
            <a:endParaRPr lang="en-US" sz="1200" b="0" i="0" dirty="0">
              <a:solidFill>
                <a:srgbClr val="212529"/>
              </a:solidFill>
              <a:effectLst/>
              <a:latin typeface="+mn-lt"/>
            </a:endParaRPr>
          </a:p>
          <a:p>
            <a:pPr algn="l"/>
            <a:r>
              <a:rPr lang="en-US" sz="1200" b="0" i="0" dirty="0">
                <a:solidFill>
                  <a:srgbClr val="212529"/>
                </a:solidFill>
                <a:effectLst/>
                <a:latin typeface="+mn-lt"/>
              </a:rPr>
              <a:t>Be sure not to forget about that last group either.  Alumni, parents, donors, and the local community play a huge role in the success of our programs as well.</a:t>
            </a:r>
          </a:p>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3</a:t>
            </a:fld>
            <a:endParaRPr lang="en-US" dirty="0"/>
          </a:p>
        </p:txBody>
      </p:sp>
    </p:spTree>
    <p:extLst>
      <p:ext uri="{BB962C8B-B14F-4D97-AF65-F5344CB8AC3E}">
        <p14:creationId xmlns:p14="http://schemas.microsoft.com/office/powerpoint/2010/main" val="3003637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0" i="0" dirty="0">
                <a:solidFill>
                  <a:srgbClr val="353F43"/>
                </a:solidFill>
                <a:effectLst/>
                <a:latin typeface="+mn-lt"/>
              </a:rPr>
              <a:t>The UNC System is governed by the BOG, which has responsibility for the planning, development, and overall governance of the UNC System. </a:t>
            </a:r>
          </a:p>
          <a:p>
            <a:pPr algn="l"/>
            <a:r>
              <a:rPr lang="en-US" sz="1400" b="0" i="0" dirty="0">
                <a:solidFill>
                  <a:srgbClr val="353F43"/>
                </a:solidFill>
                <a:effectLst/>
                <a:latin typeface="+mn-lt"/>
              </a:rPr>
              <a:t>The Board elects the president of the UNC System.</a:t>
            </a:r>
          </a:p>
          <a:p>
            <a:pPr algn="l"/>
            <a:r>
              <a:rPr lang="en-US" sz="1400" b="0" i="0" dirty="0">
                <a:solidFill>
                  <a:srgbClr val="353F43"/>
                </a:solidFill>
                <a:effectLst/>
                <a:latin typeface="+mn-lt"/>
              </a:rPr>
              <a:t>The BOG has 24 voting members, elected by the Senate and House of Representatives of the North Carolina General Assembly, to staggered four-year terms. </a:t>
            </a:r>
          </a:p>
          <a:p>
            <a:pPr algn="l"/>
            <a:r>
              <a:rPr lang="en-US" sz="1400" b="0" i="0" dirty="0">
                <a:solidFill>
                  <a:srgbClr val="353F43"/>
                </a:solidFill>
                <a:effectLst/>
                <a:latin typeface="+mn-lt"/>
              </a:rPr>
              <a:t>Additionally, the president of the UNC Association of Student Governments serves as a nonvoting, ex officio member of the Board. </a:t>
            </a:r>
          </a:p>
          <a:p>
            <a:pPr algn="l"/>
            <a:r>
              <a:rPr lang="en-US" sz="1400" b="0" i="0" dirty="0">
                <a:solidFill>
                  <a:srgbClr val="353F43"/>
                </a:solidFill>
                <a:effectLst/>
                <a:latin typeface="+mn-lt"/>
              </a:rPr>
              <a:t>No person may be elected to more than three full four-year terms.</a:t>
            </a:r>
          </a:p>
          <a:p>
            <a:pPr algn="l"/>
            <a:r>
              <a:rPr lang="en-US" sz="1400" b="0" i="0" dirty="0">
                <a:solidFill>
                  <a:srgbClr val="353F43"/>
                </a:solidFill>
                <a:effectLst/>
                <a:latin typeface="+mn-lt"/>
              </a:rPr>
              <a:t>Ok I can’t go on to the next slide without pointing out the fact that they are obviously not a very diverse governing body and why did they feel the need to segregate this collection of photos the way it is presented?</a:t>
            </a:r>
          </a:p>
        </p:txBody>
      </p:sp>
      <p:sp>
        <p:nvSpPr>
          <p:cNvPr id="4" name="Slide Number Placeholder 3"/>
          <p:cNvSpPr>
            <a:spLocks noGrp="1"/>
          </p:cNvSpPr>
          <p:nvPr>
            <p:ph type="sldNum" sz="quarter" idx="5"/>
          </p:nvPr>
        </p:nvSpPr>
        <p:spPr/>
        <p:txBody>
          <a:bodyPr/>
          <a:lstStyle/>
          <a:p>
            <a:fld id="{53BFD302-9E16-4B38-ACBE-4CE46DC3729D}" type="slidenum">
              <a:rPr lang="en-US" smtClean="0"/>
              <a:t>4</a:t>
            </a:fld>
            <a:endParaRPr lang="en-US" dirty="0"/>
          </a:p>
        </p:txBody>
      </p:sp>
    </p:spTree>
    <p:extLst>
      <p:ext uri="{BB962C8B-B14F-4D97-AF65-F5344CB8AC3E}">
        <p14:creationId xmlns:p14="http://schemas.microsoft.com/office/powerpoint/2010/main" val="122675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SB 668 – Public Buildings shall track energy use and set reduction goals using 2003 as a baseline year</a:t>
            </a:r>
          </a:p>
          <a:p>
            <a:r>
              <a:rPr lang="en-US" sz="1400" dirty="0"/>
              <a:t>HB 1292 – Public Universities can carry forward energy savings to invest in future energy conservation measures</a:t>
            </a:r>
          </a:p>
          <a:p>
            <a:r>
              <a:rPr lang="en-US" sz="1400" dirty="0"/>
              <a:t>UNC System Policy – Establishes sustainability as a Core Value, mandates Chief Sustainability Officers at each institution, sets goals like Carbon Neutrality by 2050 for UNC system schools</a:t>
            </a:r>
          </a:p>
          <a:p>
            <a:r>
              <a:rPr lang="en-US" sz="1400" dirty="0"/>
              <a:t>EO 80 – State agencies achieve 40% energy and GHG reductions by 2025 + 80,000 ZEVs registered</a:t>
            </a:r>
          </a:p>
          <a:p>
            <a:r>
              <a:rPr lang="en-US" sz="1400" dirty="0"/>
              <a:t>EO 246 – State agencies achieve 50% GHG reductions by 2030 + 1.25 million ZEVs registered</a:t>
            </a:r>
          </a:p>
          <a:p>
            <a:r>
              <a:rPr lang="en-US" sz="1400" dirty="0"/>
              <a:t>PCAP – To be eligible for phase 1 of the US EPA Climate Pollution Reduction Grants (CPRG) program and Inflation Reduction Act (IRA)</a:t>
            </a:r>
          </a:p>
        </p:txBody>
      </p:sp>
      <p:sp>
        <p:nvSpPr>
          <p:cNvPr id="4" name="Slide Number Placeholder 3"/>
          <p:cNvSpPr>
            <a:spLocks noGrp="1"/>
          </p:cNvSpPr>
          <p:nvPr>
            <p:ph type="sldNum" sz="quarter" idx="5"/>
          </p:nvPr>
        </p:nvSpPr>
        <p:spPr/>
        <p:txBody>
          <a:bodyPr/>
          <a:lstStyle/>
          <a:p>
            <a:fld id="{53BFD302-9E16-4B38-ACBE-4CE46DC3729D}" type="slidenum">
              <a:rPr lang="en-US" smtClean="0"/>
              <a:t>5</a:t>
            </a:fld>
            <a:endParaRPr lang="en-US" dirty="0"/>
          </a:p>
        </p:txBody>
      </p:sp>
    </p:spTree>
    <p:extLst>
      <p:ext uri="{BB962C8B-B14F-4D97-AF65-F5344CB8AC3E}">
        <p14:creationId xmlns:p14="http://schemas.microsoft.com/office/powerpoint/2010/main" val="403957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Policy examples include:  green purchasing policy, LEED rating minimum for new construction, single-use plastics bans in dining facilities, and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Not only can ECU lead by example to transform our region, but each of you can lead by example in your departments and you’ll be doing just that by integrating sustainability into your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ECU Sustainability Plan – Supported by the </a:t>
            </a:r>
            <a:r>
              <a:rPr lang="en-US" sz="1400" dirty="0" err="1"/>
              <a:t>GreenerU</a:t>
            </a:r>
            <a:r>
              <a:rPr lang="en-US" sz="1400" dirty="0"/>
              <a:t> consulting firm, I facilitated development of this plan with over 60 students, staff, faculty, and a handful of community partners.  </a:t>
            </a:r>
          </a:p>
          <a:p>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6</a:t>
            </a:fld>
            <a:endParaRPr lang="en-US"/>
          </a:p>
        </p:txBody>
      </p:sp>
    </p:spTree>
    <p:extLst>
      <p:ext uri="{BB962C8B-B14F-4D97-AF65-F5344CB8AC3E}">
        <p14:creationId xmlns:p14="http://schemas.microsoft.com/office/powerpoint/2010/main" val="4280541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Sustainability Committee has basically been on hold since the pandemic due to a number of factors.  For one, after we went to remote meetings, engagement spiraled to the bare minimum.  No sustainability plan work was being done by the committees and it reverted back to just me telling everyone what I was doing.  I’m pushing for a Chancellor-appointed committee with higher level decision-makers who can be held accountable for directing their own staff to work on sustainability goals for their operational, academic, or engagement-focused departments.</a:t>
            </a:r>
          </a:p>
          <a:p>
            <a:endParaRPr lang="en-US" sz="1200" dirty="0"/>
          </a:p>
          <a:p>
            <a:r>
              <a:rPr lang="en-US" sz="1200" dirty="0"/>
              <a:t>We’ve made a lot of progress with the UEC over the past 4-5 years.  Reopening Otter Creek Natural Area, passing resolutions on recycling, divestment, renewable energy, procurement contracts, and most recently the SU course designation.</a:t>
            </a:r>
          </a:p>
          <a:p>
            <a:endParaRPr lang="en-US" sz="1200" dirty="0"/>
          </a:p>
          <a:p>
            <a:r>
              <a:rPr lang="en-US" sz="1200" dirty="0"/>
              <a:t>I’m thrilled with how engaged in sustainability the past two administrations of Student Government have been.  In fact, they’ve taken on their own initiatives that I just support/advise by establishing a (now permanent) Sustainability Director position as well as a Sustainable Development Committee.</a:t>
            </a:r>
          </a:p>
        </p:txBody>
      </p:sp>
      <p:sp>
        <p:nvSpPr>
          <p:cNvPr id="4" name="Slide Number Placeholder 3"/>
          <p:cNvSpPr>
            <a:spLocks noGrp="1"/>
          </p:cNvSpPr>
          <p:nvPr>
            <p:ph type="sldNum" sz="quarter" idx="5"/>
          </p:nvPr>
        </p:nvSpPr>
        <p:spPr/>
        <p:txBody>
          <a:bodyPr/>
          <a:lstStyle/>
          <a:p>
            <a:fld id="{53BFD302-9E16-4B38-ACBE-4CE46DC3729D}" type="slidenum">
              <a:rPr lang="en-US" smtClean="0"/>
              <a:t>7</a:t>
            </a:fld>
            <a:endParaRPr lang="en-US"/>
          </a:p>
        </p:txBody>
      </p:sp>
    </p:spTree>
    <p:extLst>
      <p:ext uri="{BB962C8B-B14F-4D97-AF65-F5344CB8AC3E}">
        <p14:creationId xmlns:p14="http://schemas.microsoft.com/office/powerpoint/2010/main" val="402709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 often tell people that, while there may be a few “i’s” in sustainability, but it is still a TEAM sport.  Moreover, sustainability is a journey, not a destination and that path cannot and must not be walked alone.  Listen, Kim Fox and I are the only two individuals at this institution of 20,000+ students and about 6,000 staff and faculty that focus on sustainability full-time (more like overtime).  We can’t accomplish our operational, academic, or engagement-related goals on our own.  It takes a village and, in our case, an entire boatload of Pirates.</a:t>
            </a:r>
          </a:p>
        </p:txBody>
      </p:sp>
      <p:sp>
        <p:nvSpPr>
          <p:cNvPr id="4" name="Slide Number Placeholder 3"/>
          <p:cNvSpPr>
            <a:spLocks noGrp="1"/>
          </p:cNvSpPr>
          <p:nvPr>
            <p:ph type="sldNum" sz="quarter" idx="5"/>
          </p:nvPr>
        </p:nvSpPr>
        <p:spPr/>
        <p:txBody>
          <a:bodyPr/>
          <a:lstStyle/>
          <a:p>
            <a:fld id="{53BFD302-9E16-4B38-ACBE-4CE46DC3729D}" type="slidenum">
              <a:rPr lang="en-US" smtClean="0"/>
              <a:t>8</a:t>
            </a:fld>
            <a:endParaRPr lang="en-US"/>
          </a:p>
        </p:txBody>
      </p:sp>
    </p:spTree>
    <p:extLst>
      <p:ext uri="{BB962C8B-B14F-4D97-AF65-F5344CB8AC3E}">
        <p14:creationId xmlns:p14="http://schemas.microsoft.com/office/powerpoint/2010/main" val="182119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3BFD302-9E16-4B38-ACBE-4CE46DC3729D}" type="slidenum">
              <a:rPr lang="en-US" smtClean="0"/>
              <a:t>9</a:t>
            </a:fld>
            <a:endParaRPr lang="en-US"/>
          </a:p>
        </p:txBody>
      </p:sp>
    </p:spTree>
    <p:extLst>
      <p:ext uri="{BB962C8B-B14F-4D97-AF65-F5344CB8AC3E}">
        <p14:creationId xmlns:p14="http://schemas.microsoft.com/office/powerpoint/2010/main" val="1927342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1370F0-F46B-2C43-A4A2-64FBD76BAE3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14206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46897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53621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370F0-F46B-2C43-A4A2-64FBD76BAE3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307126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1370F0-F46B-2C43-A4A2-64FBD76BAE36}"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178998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1370F0-F46B-2C43-A4A2-64FBD76BAE36}"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5496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1370F0-F46B-2C43-A4A2-64FBD76BAE36}"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1523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1370F0-F46B-2C43-A4A2-64FBD76BAE36}"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71313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370F0-F46B-2C43-A4A2-64FBD76BAE36}"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956740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204420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1370F0-F46B-2C43-A4A2-64FBD76BAE36}"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47F49-15E3-AF47-9628-BAF668941D01}" type="slidenum">
              <a:rPr lang="en-US" smtClean="0"/>
              <a:t>‹#›</a:t>
            </a:fld>
            <a:endParaRPr lang="en-US"/>
          </a:p>
        </p:txBody>
      </p:sp>
    </p:spTree>
    <p:extLst>
      <p:ext uri="{BB962C8B-B14F-4D97-AF65-F5344CB8AC3E}">
        <p14:creationId xmlns:p14="http://schemas.microsoft.com/office/powerpoint/2010/main" val="471777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370F0-F46B-2C43-A4A2-64FBD76BAE36}" type="datetimeFigureOut">
              <a:rPr lang="en-US" smtClean="0"/>
              <a:t>5/3/2024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47F49-15E3-AF47-9628-BAF668941D01}" type="slidenum">
              <a:rPr lang="en-US" smtClean="0"/>
              <a:t>‹#›</a:t>
            </a:fld>
            <a:endParaRPr lang="en-US"/>
          </a:p>
        </p:txBody>
      </p:sp>
    </p:spTree>
    <p:extLst>
      <p:ext uri="{BB962C8B-B14F-4D97-AF65-F5344CB8AC3E}">
        <p14:creationId xmlns:p14="http://schemas.microsoft.com/office/powerpoint/2010/main" val="341014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4.tiff"/></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image" Target="../media/image4.tiff"/></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tiff"/></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4.tiff"/></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image" Target="../media/image4.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4.tiff"/><Relationship Id="rId4" Type="http://schemas.openxmlformats.org/officeDocument/2006/relationships/image" Target="../media/image3.tiff"/></Relationships>
</file>

<file path=ppt/slides/_rels/slide2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tiff"/><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4.tiff"/></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tiff"/></Relationships>
</file>

<file path=ppt/slides/_rels/slide2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6338" y="238054"/>
            <a:ext cx="3121550" cy="1142804"/>
          </a:xfrm>
          <a:prstGeom prst="rect">
            <a:avLst/>
          </a:prstGeom>
        </p:spPr>
      </p:pic>
      <p:sp>
        <p:nvSpPr>
          <p:cNvPr id="3" name="TextBox 2">
            <a:extLst>
              <a:ext uri="{FF2B5EF4-FFF2-40B4-BE49-F238E27FC236}">
                <a16:creationId xmlns:a16="http://schemas.microsoft.com/office/drawing/2014/main" id="{AD6CD387-49F3-4525-9A44-8771175D8A56}"/>
              </a:ext>
            </a:extLst>
          </p:cNvPr>
          <p:cNvSpPr txBox="1"/>
          <p:nvPr/>
        </p:nvSpPr>
        <p:spPr>
          <a:xfrm>
            <a:off x="4235120" y="809456"/>
            <a:ext cx="4705327" cy="369332"/>
          </a:xfrm>
          <a:prstGeom prst="rect">
            <a:avLst/>
          </a:prstGeom>
          <a:noFill/>
        </p:spPr>
        <p:txBody>
          <a:bodyPr wrap="none" rtlCol="0">
            <a:spAutoFit/>
          </a:bodyPr>
          <a:lstStyle/>
          <a:p>
            <a:r>
              <a:rPr lang="en-US" dirty="0">
                <a:latin typeface="Avenir Next LT Pro" panose="020B0504020202020204" pitchFamily="34" charset="0"/>
              </a:rPr>
              <a:t>Chad Carwein, ECU Sustainability Manager</a:t>
            </a:r>
          </a:p>
        </p:txBody>
      </p:sp>
      <p:sp>
        <p:nvSpPr>
          <p:cNvPr id="4" name="TextBox 3">
            <a:extLst>
              <a:ext uri="{FF2B5EF4-FFF2-40B4-BE49-F238E27FC236}">
                <a16:creationId xmlns:a16="http://schemas.microsoft.com/office/drawing/2014/main" id="{D8194862-827F-4F4B-9F59-28DA00BA98AD}"/>
              </a:ext>
            </a:extLst>
          </p:cNvPr>
          <p:cNvSpPr txBox="1"/>
          <p:nvPr/>
        </p:nvSpPr>
        <p:spPr>
          <a:xfrm>
            <a:off x="4235120" y="440124"/>
            <a:ext cx="4602542" cy="369332"/>
          </a:xfrm>
          <a:prstGeom prst="rect">
            <a:avLst/>
          </a:prstGeom>
          <a:noFill/>
        </p:spPr>
        <p:txBody>
          <a:bodyPr wrap="none" rtlCol="0">
            <a:spAutoFit/>
          </a:bodyPr>
          <a:lstStyle/>
          <a:p>
            <a:r>
              <a:rPr lang="en-US" b="1" dirty="0">
                <a:latin typeface="Avenir Next LT Pro" panose="020B0504020202020204" pitchFamily="34" charset="0"/>
              </a:rPr>
              <a:t>Making Environmental Change Happen</a:t>
            </a:r>
          </a:p>
        </p:txBody>
      </p:sp>
    </p:spTree>
    <p:extLst>
      <p:ext uri="{BB962C8B-B14F-4D97-AF65-F5344CB8AC3E}">
        <p14:creationId xmlns:p14="http://schemas.microsoft.com/office/powerpoint/2010/main" val="158063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dirty="0">
                <a:latin typeface="Avenir Next LT Pro" panose="020B0504020202020204" pitchFamily="34" charset="0"/>
              </a:rPr>
              <a:t>Health and Wellbeing</a:t>
            </a:r>
          </a:p>
        </p:txBody>
      </p:sp>
      <p:sp>
        <p:nvSpPr>
          <p:cNvPr id="9" name="Text Placeholder 8">
            <a:extLst>
              <a:ext uri="{FF2B5EF4-FFF2-40B4-BE49-F238E27FC236}">
                <a16:creationId xmlns:a16="http://schemas.microsoft.com/office/drawing/2014/main" id="{838ACBBB-8BD7-4919-B25F-55056901C2AE}"/>
              </a:ext>
            </a:extLst>
          </p:cNvPr>
          <p:cNvSpPr>
            <a:spLocks noGrp="1"/>
          </p:cNvSpPr>
          <p:nvPr>
            <p:ph sz="half" idx="1"/>
          </p:nvPr>
        </p:nvSpPr>
        <p:spPr>
          <a:xfrm>
            <a:off x="457200" y="1405940"/>
            <a:ext cx="4038600" cy="4720224"/>
          </a:xfrm>
        </p:spPr>
        <p:txBody>
          <a:bodyPr>
            <a:normAutofit/>
          </a:bodyPr>
          <a:lstStyle/>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Active Transportation like walking, biking, skating, and scooting reduces obesity</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Compressed Natural Gas (CNG) buses or trucks and electric buses reduce pollution</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Climate Change and Health Symposium:  heat-related illnesses, asthma, CAFO pollution, and water contamination</a:t>
            </a:r>
          </a:p>
          <a:p>
            <a:pPr marL="342900" marR="0" lvl="0" indent="-342900">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Utilizing the </a:t>
            </a:r>
            <a:r>
              <a:rPr lang="en-US" sz="1600" dirty="0">
                <a:effectLst/>
                <a:latin typeface="Calibri" panose="020F0502020204030204" pitchFamily="34" charset="0"/>
                <a:ea typeface="Calibri" panose="020F0502020204030204" pitchFamily="34" charset="0"/>
                <a:cs typeface="Times New Roman" panose="02020603050405020304" pitchFamily="18" charset="0"/>
              </a:rPr>
              <a:t>Greenway and volunteering at the Community Garden can improve mental health during stressful times</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Natural areas and greenspace within sight improve productivity in offices/classrooms and speed recovery times in hospitals</a:t>
            </a:r>
          </a:p>
        </p:txBody>
      </p:sp>
      <p:sp>
        <p:nvSpPr>
          <p:cNvPr id="11" name="Text Placeholder 10">
            <a:extLst>
              <a:ext uri="{FF2B5EF4-FFF2-40B4-BE49-F238E27FC236}">
                <a16:creationId xmlns:a16="http://schemas.microsoft.com/office/drawing/2014/main" id="{C283B6C0-DCEC-4CE5-BD2C-71E99ACF4D8F}"/>
              </a:ext>
            </a:extLst>
          </p:cNvPr>
          <p:cNvSpPr>
            <a:spLocks noGrp="1"/>
          </p:cNvSpPr>
          <p:nvPr>
            <p:ph sz="half" idx="2"/>
          </p:nvPr>
        </p:nvSpPr>
        <p:spPr>
          <a:xfrm>
            <a:off x="4648200" y="1405940"/>
            <a:ext cx="4038600" cy="4720224"/>
          </a:xfrm>
        </p:spPr>
        <p:txBody>
          <a:bodyPr>
            <a:normAutofit/>
          </a:bodyPr>
          <a:lstStyle/>
          <a:p>
            <a:pPr marL="342900" marR="0" lvl="0" indent="-342900">
              <a:lnSpc>
                <a:spcPct val="107000"/>
              </a:lnSpc>
              <a:spcBef>
                <a:spcPts val="0"/>
              </a:spcBef>
              <a:spcAft>
                <a:spcPts val="12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Plant-Forward diets are much healthier</a:t>
            </a:r>
          </a:p>
          <a:p>
            <a:pPr marL="342900" marR="0" lvl="0" indent="-342900">
              <a:lnSpc>
                <a:spcPct val="107000"/>
              </a:lnSpc>
              <a:spcBef>
                <a:spcPts val="0"/>
              </a:spcBef>
              <a:spcAft>
                <a:spcPts val="12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Indoor Air Quality (IAQ) ensures healthy environments for building occupants</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Green cleaning supplies are healthier for housekeeping staff and building occupants</a:t>
            </a:r>
          </a:p>
          <a:p>
            <a:pPr marL="342900" marR="0" lvl="0" indent="-342900">
              <a:lnSpc>
                <a:spcPct val="107000"/>
              </a:lnSpc>
              <a:spcBef>
                <a:spcPts val="0"/>
              </a:spcBef>
              <a:spcAft>
                <a:spcPts val="12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Greenville Community Garden donates food to Purple Pantry to help alleviate food-insecurity issues for students</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Stormwater Best Management Practices (BMPs) mitigate flooding issues, which can displace students living near the river</a:t>
            </a:r>
          </a:p>
          <a:p>
            <a:pPr>
              <a:lnSpc>
                <a:spcPct val="107000"/>
              </a:lnSpc>
              <a:spcBef>
                <a:spcPts val="0"/>
              </a:spcBef>
              <a:spcAft>
                <a:spcPts val="12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Environmental Justice (EJ) efforts lead     to a better quality of life and protect rights for everyone</a:t>
            </a:r>
          </a:p>
          <a:p>
            <a:pPr marL="342900" marR="0" lvl="0" indent="-342900">
              <a:lnSpc>
                <a:spcPct val="107000"/>
              </a:lnSpc>
              <a:spcBef>
                <a:spcPts val="0"/>
              </a:spcBef>
              <a:spcAft>
                <a:spcPts val="120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99524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74880"/>
            <a:ext cx="8229600" cy="1143000"/>
          </a:xfrm>
        </p:spPr>
        <p:txBody>
          <a:bodyPr>
            <a:noAutofit/>
          </a:bodyPr>
          <a:lstStyle/>
          <a:p>
            <a:r>
              <a:rPr lang="en-US" sz="3200" dirty="0">
                <a:latin typeface="Avenir Next LT Pro" panose="020B0504020202020204" pitchFamily="34" charset="0"/>
              </a:rPr>
              <a:t>Importance of Data Collection to Create Environmental Change on Campus</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356191" y="2020186"/>
            <a:ext cx="8431618" cy="4078786"/>
          </a:xfrm>
        </p:spPr>
        <p:txBody>
          <a:bodyPr>
            <a:noAutofit/>
          </a:bodyPr>
          <a:lstStyle/>
          <a:p>
            <a:r>
              <a:rPr lang="en-US" dirty="0"/>
              <a:t>Data Uses:</a:t>
            </a:r>
          </a:p>
          <a:p>
            <a:pPr lvl="1"/>
            <a:r>
              <a:rPr lang="en-US" dirty="0"/>
              <a:t>Provide a baseline to measure progress</a:t>
            </a:r>
          </a:p>
          <a:p>
            <a:pPr lvl="1"/>
            <a:r>
              <a:rPr lang="en-US" dirty="0"/>
              <a:t>Direct decision-making</a:t>
            </a:r>
          </a:p>
          <a:p>
            <a:pPr lvl="1"/>
            <a:r>
              <a:rPr lang="en-US" dirty="0"/>
              <a:t>Evaluate solution options</a:t>
            </a:r>
          </a:p>
          <a:p>
            <a:pPr lvl="1"/>
            <a:r>
              <a:rPr lang="en-US" dirty="0"/>
              <a:t>Must know what types of data and analysis to use and when</a:t>
            </a:r>
          </a:p>
        </p:txBody>
      </p:sp>
    </p:spTree>
    <p:extLst>
      <p:ext uri="{BB962C8B-B14F-4D97-AF65-F5344CB8AC3E}">
        <p14:creationId xmlns:p14="http://schemas.microsoft.com/office/powerpoint/2010/main" val="183409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87128"/>
            <a:ext cx="8229600" cy="1143000"/>
          </a:xfrm>
        </p:spPr>
        <p:txBody>
          <a:bodyPr>
            <a:noAutofit/>
          </a:bodyPr>
          <a:lstStyle/>
          <a:p>
            <a:r>
              <a:rPr lang="en-US" sz="3200" dirty="0">
                <a:latin typeface="Avenir Next LT Pro" panose="020B0504020202020204" pitchFamily="34" charset="0"/>
              </a:rPr>
              <a:t>Types of Data to Measure Progress</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356191" y="1457197"/>
            <a:ext cx="8431618" cy="4358813"/>
          </a:xfrm>
        </p:spPr>
        <p:txBody>
          <a:bodyPr>
            <a:noAutofit/>
          </a:bodyPr>
          <a:lstStyle/>
          <a:p>
            <a:r>
              <a:rPr lang="en-US" sz="2200" b="1" dirty="0"/>
              <a:t>Quantitative </a:t>
            </a:r>
            <a:r>
              <a:rPr lang="en-US" sz="2200" dirty="0"/>
              <a:t>– factors that can be measured.</a:t>
            </a:r>
          </a:p>
          <a:p>
            <a:pPr>
              <a:spcBef>
                <a:spcPts val="1200"/>
              </a:spcBef>
            </a:pPr>
            <a:r>
              <a:rPr lang="en-US" sz="2200" b="1" dirty="0"/>
              <a:t>Qualitative</a:t>
            </a:r>
            <a:r>
              <a:rPr lang="en-US" sz="2200" dirty="0"/>
              <a:t> – focus on qualities (character, nature, barriers to implementation). Anecdotal or observational, but not measurable.</a:t>
            </a:r>
          </a:p>
          <a:p>
            <a:pPr>
              <a:spcBef>
                <a:spcPts val="1200"/>
              </a:spcBef>
            </a:pPr>
            <a:r>
              <a:rPr lang="en-US" sz="2200" b="1" dirty="0"/>
              <a:t>Purchasing</a:t>
            </a:r>
            <a:r>
              <a:rPr lang="en-US" sz="2200" dirty="0"/>
              <a:t>– goods and services procured. Typically measured by weight, volume, miles, or dollars.</a:t>
            </a:r>
          </a:p>
          <a:p>
            <a:pPr>
              <a:spcBef>
                <a:spcPts val="1200"/>
              </a:spcBef>
            </a:pPr>
            <a:r>
              <a:rPr lang="en-US" sz="2200" b="1" dirty="0"/>
              <a:t>Normalization </a:t>
            </a:r>
            <a:r>
              <a:rPr lang="en-US" sz="2200" dirty="0"/>
              <a:t>– data used to </a:t>
            </a:r>
            <a:r>
              <a:rPr lang="en-US" sz="2200" i="1" dirty="0"/>
              <a:t>transform</a:t>
            </a:r>
            <a:r>
              <a:rPr lang="en-US" sz="2200" dirty="0"/>
              <a:t> other data into usable or comparable forms.  </a:t>
            </a:r>
          </a:p>
          <a:p>
            <a:pPr lvl="1"/>
            <a:r>
              <a:rPr lang="en-US" sz="1800" dirty="0"/>
              <a:t>Gross Square Feet (GSF) of Building Space</a:t>
            </a:r>
          </a:p>
          <a:p>
            <a:pPr lvl="1"/>
            <a:r>
              <a:rPr lang="en-US" sz="1800" dirty="0"/>
              <a:t>Heating and Cooling Degree days (HDD or CDD)</a:t>
            </a:r>
          </a:p>
          <a:p>
            <a:pPr lvl="1"/>
            <a:r>
              <a:rPr lang="en-US" sz="1800" dirty="0"/>
              <a:t>Weighted Campus Users (FTE or Headcount)</a:t>
            </a:r>
          </a:p>
        </p:txBody>
      </p:sp>
    </p:spTree>
    <p:extLst>
      <p:ext uri="{BB962C8B-B14F-4D97-AF65-F5344CB8AC3E}">
        <p14:creationId xmlns:p14="http://schemas.microsoft.com/office/powerpoint/2010/main" val="455435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graphicFrame>
        <p:nvGraphicFramePr>
          <p:cNvPr id="9" name="Chart 8">
            <a:extLst>
              <a:ext uri="{FF2B5EF4-FFF2-40B4-BE49-F238E27FC236}">
                <a16:creationId xmlns:a16="http://schemas.microsoft.com/office/drawing/2014/main" id="{00000000-0008-0000-0000-000043050000}"/>
              </a:ext>
            </a:extLst>
          </p:cNvPr>
          <p:cNvGraphicFramePr>
            <a:graphicFrameLocks/>
          </p:cNvGraphicFramePr>
          <p:nvPr>
            <p:extLst>
              <p:ext uri="{D42A27DB-BD31-4B8C-83A1-F6EECF244321}">
                <p14:modId xmlns:p14="http://schemas.microsoft.com/office/powerpoint/2010/main" val="1475373409"/>
              </p:ext>
            </p:extLst>
          </p:nvPr>
        </p:nvGraphicFramePr>
        <p:xfrm>
          <a:off x="146447" y="467319"/>
          <a:ext cx="8851106" cy="532793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95465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graphicFrame>
        <p:nvGraphicFramePr>
          <p:cNvPr id="6" name="Chart 5">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585252623"/>
              </p:ext>
            </p:extLst>
          </p:nvPr>
        </p:nvGraphicFramePr>
        <p:xfrm>
          <a:off x="0" y="361507"/>
          <a:ext cx="8888819" cy="55362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9394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0"/>
            <a:ext cx="8229600" cy="1143000"/>
          </a:xfrm>
        </p:spPr>
        <p:txBody>
          <a:bodyPr>
            <a:normAutofit/>
          </a:bodyPr>
          <a:lstStyle/>
          <a:p>
            <a:r>
              <a:rPr lang="en-US" sz="3200" dirty="0">
                <a:latin typeface="Avenir Next LT Pro" panose="020B0504020202020204" pitchFamily="34" charset="0"/>
              </a:rPr>
              <a:t>GHG Emissions Inventory</a:t>
            </a:r>
          </a:p>
        </p:txBody>
      </p:sp>
      <p:pic>
        <p:nvPicPr>
          <p:cNvPr id="9" name="Picture 8">
            <a:extLst>
              <a:ext uri="{FF2B5EF4-FFF2-40B4-BE49-F238E27FC236}">
                <a16:creationId xmlns:a16="http://schemas.microsoft.com/office/drawing/2014/main" id="{42F022D7-7A19-4C26-8CAC-CBCE0693ABBF}"/>
              </a:ext>
            </a:extLst>
          </p:cNvPr>
          <p:cNvPicPr>
            <a:picLocks noChangeAspect="1"/>
          </p:cNvPicPr>
          <p:nvPr/>
        </p:nvPicPr>
        <p:blipFill>
          <a:blip r:embed="rId5"/>
          <a:stretch>
            <a:fillRect/>
          </a:stretch>
        </p:blipFill>
        <p:spPr>
          <a:xfrm>
            <a:off x="1380419" y="1339273"/>
            <a:ext cx="6383162" cy="4759700"/>
          </a:xfrm>
          <a:prstGeom prst="rect">
            <a:avLst/>
          </a:prstGeom>
        </p:spPr>
      </p:pic>
    </p:spTree>
    <p:extLst>
      <p:ext uri="{BB962C8B-B14F-4D97-AF65-F5344CB8AC3E}">
        <p14:creationId xmlns:p14="http://schemas.microsoft.com/office/powerpoint/2010/main" val="1861808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pic>
        <p:nvPicPr>
          <p:cNvPr id="6" name="Picture 5" descr="A graph of graph with numbers and text&#10;&#10;Description automatically generated">
            <a:extLst>
              <a:ext uri="{FF2B5EF4-FFF2-40B4-BE49-F238E27FC236}">
                <a16:creationId xmlns:a16="http://schemas.microsoft.com/office/drawing/2014/main" id="{D5452D6C-6795-5149-E689-C6FB8CB7FDF8}"/>
              </a:ext>
            </a:extLst>
          </p:cNvPr>
          <p:cNvPicPr>
            <a:picLocks noChangeAspect="1"/>
          </p:cNvPicPr>
          <p:nvPr/>
        </p:nvPicPr>
        <p:blipFill rotWithShape="1">
          <a:blip r:embed="rId5"/>
          <a:srcRect t="13256" b="8605"/>
          <a:stretch/>
        </p:blipFill>
        <p:spPr>
          <a:xfrm>
            <a:off x="85060" y="931041"/>
            <a:ext cx="8665536" cy="4995917"/>
          </a:xfrm>
          <a:prstGeom prst="rect">
            <a:avLst/>
          </a:prstGeom>
        </p:spPr>
      </p:pic>
      <p:sp>
        <p:nvSpPr>
          <p:cNvPr id="8" name="TextBox 7">
            <a:extLst>
              <a:ext uri="{FF2B5EF4-FFF2-40B4-BE49-F238E27FC236}">
                <a16:creationId xmlns:a16="http://schemas.microsoft.com/office/drawing/2014/main" id="{28015D98-AFDA-E234-9DBA-858877341201}"/>
              </a:ext>
            </a:extLst>
          </p:cNvPr>
          <p:cNvSpPr txBox="1"/>
          <p:nvPr/>
        </p:nvSpPr>
        <p:spPr>
          <a:xfrm>
            <a:off x="2081715" y="487281"/>
            <a:ext cx="4980569" cy="369332"/>
          </a:xfrm>
          <a:prstGeom prst="rect">
            <a:avLst/>
          </a:prstGeom>
          <a:noFill/>
        </p:spPr>
        <p:txBody>
          <a:bodyPr wrap="square">
            <a:spAutoFit/>
          </a:bodyPr>
          <a:lstStyle/>
          <a:p>
            <a:pPr algn="ctr" rtl="0">
              <a:defRPr sz="1800" b="1" i="0" u="none" strike="noStrike" kern="1200" baseline="0">
                <a:solidFill>
                  <a:srgbClr val="000000"/>
                </a:solidFill>
                <a:latin typeface="Calibri"/>
                <a:ea typeface="Calibri"/>
                <a:cs typeface="Calibri"/>
              </a:defRPr>
            </a:pPr>
            <a:r>
              <a:rPr lang="en-US" dirty="0"/>
              <a:t>ECU Greenhouse Gas (GHG) Emissions Inventory</a:t>
            </a:r>
          </a:p>
        </p:txBody>
      </p:sp>
    </p:spTree>
    <p:extLst>
      <p:ext uri="{BB962C8B-B14F-4D97-AF65-F5344CB8AC3E}">
        <p14:creationId xmlns:p14="http://schemas.microsoft.com/office/powerpoint/2010/main" val="3564163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87128"/>
            <a:ext cx="8229600" cy="1143000"/>
          </a:xfrm>
        </p:spPr>
        <p:txBody>
          <a:bodyPr>
            <a:noAutofit/>
          </a:bodyPr>
          <a:lstStyle/>
          <a:p>
            <a:r>
              <a:rPr lang="en-US" sz="3200" dirty="0">
                <a:latin typeface="Avenir Next LT Pro" panose="020B0504020202020204" pitchFamily="34" charset="0"/>
              </a:rPr>
              <a:t>Types of Data to Inform Change</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356191" y="1457197"/>
            <a:ext cx="8431618" cy="4358813"/>
          </a:xfrm>
        </p:spPr>
        <p:txBody>
          <a:bodyPr>
            <a:noAutofit/>
          </a:bodyPr>
          <a:lstStyle/>
          <a:p>
            <a:r>
              <a:rPr lang="en-US" sz="2200" b="1" dirty="0"/>
              <a:t>Detailed data </a:t>
            </a:r>
            <a:r>
              <a:rPr lang="en-US" sz="2200" dirty="0"/>
              <a:t>– details of a process or practice (e.g. the ways different people use buildings or equipment).</a:t>
            </a:r>
          </a:p>
          <a:p>
            <a:pPr>
              <a:spcBef>
                <a:spcPts val="1200"/>
              </a:spcBef>
            </a:pPr>
            <a:r>
              <a:rPr lang="en-US" sz="2200" b="1" dirty="0"/>
              <a:t>Attitudinal data </a:t>
            </a:r>
            <a:r>
              <a:rPr lang="en-US" sz="2200" dirty="0"/>
              <a:t>– information about </a:t>
            </a:r>
            <a:r>
              <a:rPr lang="en-US" sz="2200" u="sng" dirty="0"/>
              <a:t>perceived</a:t>
            </a:r>
            <a:r>
              <a:rPr lang="en-US" sz="2200" dirty="0"/>
              <a:t> needs, willingness to change, and barriers to change.  Important for both design and assessment of projects, campaigns, and programs. </a:t>
            </a:r>
          </a:p>
          <a:p>
            <a:pPr>
              <a:spcBef>
                <a:spcPts val="1200"/>
              </a:spcBef>
            </a:pPr>
            <a:r>
              <a:rPr lang="en-US" sz="2200" b="1" dirty="0"/>
              <a:t>Anecdotal data </a:t>
            </a:r>
            <a:r>
              <a:rPr lang="en-US" sz="2200" dirty="0"/>
              <a:t>- based on personal accounts (e.g. interviews, surveys, etc.).</a:t>
            </a:r>
          </a:p>
          <a:p>
            <a:pPr>
              <a:spcBef>
                <a:spcPts val="1200"/>
              </a:spcBef>
            </a:pPr>
            <a:r>
              <a:rPr lang="en-US" sz="2200" b="1" dirty="0"/>
              <a:t>Observational data </a:t>
            </a:r>
            <a:r>
              <a:rPr lang="en-US" sz="2200" dirty="0"/>
              <a:t>– based on observation or experience (e.g. bicycle and pedestrian counts).</a:t>
            </a:r>
          </a:p>
        </p:txBody>
      </p:sp>
    </p:spTree>
    <p:extLst>
      <p:ext uri="{BB962C8B-B14F-4D97-AF65-F5344CB8AC3E}">
        <p14:creationId xmlns:p14="http://schemas.microsoft.com/office/powerpoint/2010/main" val="2446824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7384"/>
            <a:ext cx="8229600" cy="1143000"/>
          </a:xfrm>
        </p:spPr>
        <p:txBody>
          <a:bodyPr>
            <a:noAutofit/>
          </a:bodyPr>
          <a:lstStyle/>
          <a:p>
            <a:r>
              <a:rPr lang="en-US" sz="3200" dirty="0">
                <a:latin typeface="Avenir Next LT Pro" panose="020B0504020202020204" pitchFamily="34" charset="0"/>
              </a:rPr>
              <a:t>Consider the Economics</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457200" y="1150385"/>
            <a:ext cx="8330609" cy="4665626"/>
          </a:xfrm>
        </p:spPr>
        <p:txBody>
          <a:bodyPr>
            <a:noAutofit/>
          </a:bodyPr>
          <a:lstStyle/>
          <a:p>
            <a:r>
              <a:rPr lang="en-US" sz="2200" dirty="0"/>
              <a:t>Where does university’s money come from?</a:t>
            </a:r>
          </a:p>
          <a:p>
            <a:pPr lvl="1"/>
            <a:r>
              <a:rPr lang="en-US" sz="1800" dirty="0"/>
              <a:t>Tuition and fees</a:t>
            </a:r>
          </a:p>
          <a:p>
            <a:pPr lvl="1"/>
            <a:r>
              <a:rPr lang="en-US" sz="1800" dirty="0"/>
              <a:t>Research Funding/Grants</a:t>
            </a:r>
          </a:p>
          <a:p>
            <a:pPr lvl="1"/>
            <a:r>
              <a:rPr lang="en-US" sz="1800" dirty="0"/>
              <a:t>Charitable Donations</a:t>
            </a:r>
          </a:p>
          <a:p>
            <a:pPr lvl="1"/>
            <a:r>
              <a:rPr lang="en-US" sz="1800" dirty="0"/>
              <a:t>Endowment Interest</a:t>
            </a:r>
          </a:p>
          <a:p>
            <a:pPr lvl="1"/>
            <a:r>
              <a:rPr lang="en-US" sz="1800" dirty="0"/>
              <a:t>Tax Dollars (public institutions)</a:t>
            </a:r>
          </a:p>
          <a:p>
            <a:pPr>
              <a:spcBef>
                <a:spcPts val="1200"/>
              </a:spcBef>
            </a:pPr>
            <a:r>
              <a:rPr lang="en-US" sz="2200" dirty="0"/>
              <a:t>Focus remains short-term cost avoidance:  Tend to look at the Fiscal Year budget cycle, but universities are long-lived.</a:t>
            </a:r>
          </a:p>
          <a:p>
            <a:pPr>
              <a:spcBef>
                <a:spcPts val="1200"/>
              </a:spcBef>
            </a:pPr>
            <a:r>
              <a:rPr lang="en-US" sz="2200" dirty="0"/>
              <a:t>Overlooked costs can add up:  Redoing work, delaying work, change orders, rising construction costs; perception/press coverage; unforeseen externalities, overhead (e.g. utilities, maintenance, etc.)</a:t>
            </a:r>
          </a:p>
          <a:p>
            <a:pPr>
              <a:spcBef>
                <a:spcPts val="1200"/>
              </a:spcBef>
            </a:pPr>
            <a:r>
              <a:rPr lang="en-US" sz="2200" dirty="0"/>
              <a:t>Evaluate Return On Investment (ROI):  Life-Cycle Costs Analysis (LCA)</a:t>
            </a:r>
          </a:p>
        </p:txBody>
      </p:sp>
    </p:spTree>
    <p:extLst>
      <p:ext uri="{BB962C8B-B14F-4D97-AF65-F5344CB8AC3E}">
        <p14:creationId xmlns:p14="http://schemas.microsoft.com/office/powerpoint/2010/main" val="55084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74880"/>
            <a:ext cx="8229600" cy="1143000"/>
          </a:xfrm>
        </p:spPr>
        <p:txBody>
          <a:bodyPr>
            <a:noAutofit/>
          </a:bodyPr>
          <a:lstStyle/>
          <a:p>
            <a:r>
              <a:rPr lang="en-US" sz="3200" dirty="0">
                <a:latin typeface="Avenir Next LT Pro" panose="020B0504020202020204" pitchFamily="34" charset="0"/>
              </a:rPr>
              <a:t>Biggest Opportunities for Savings</a:t>
            </a:r>
          </a:p>
        </p:txBody>
      </p:sp>
      <p:graphicFrame>
        <p:nvGraphicFramePr>
          <p:cNvPr id="9" name="Chart 8">
            <a:extLst>
              <a:ext uri="{FF2B5EF4-FFF2-40B4-BE49-F238E27FC236}">
                <a16:creationId xmlns:a16="http://schemas.microsoft.com/office/drawing/2014/main" id="{00000000-0008-0000-0000-000045050000}"/>
              </a:ext>
            </a:extLst>
          </p:cNvPr>
          <p:cNvGraphicFramePr>
            <a:graphicFrameLocks/>
          </p:cNvGraphicFramePr>
          <p:nvPr>
            <p:extLst>
              <p:ext uri="{D42A27DB-BD31-4B8C-83A1-F6EECF244321}">
                <p14:modId xmlns:p14="http://schemas.microsoft.com/office/powerpoint/2010/main" val="1979891289"/>
              </p:ext>
            </p:extLst>
          </p:nvPr>
        </p:nvGraphicFramePr>
        <p:xfrm>
          <a:off x="457200" y="1647824"/>
          <a:ext cx="8229600" cy="4451149"/>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E45DBD11-8D22-7EEE-72E9-B562976D98D8}"/>
              </a:ext>
            </a:extLst>
          </p:cNvPr>
          <p:cNvSpPr txBox="1"/>
          <p:nvPr/>
        </p:nvSpPr>
        <p:spPr>
          <a:xfrm>
            <a:off x="2009553" y="1840533"/>
            <a:ext cx="5124893" cy="307777"/>
          </a:xfrm>
          <a:prstGeom prst="rect">
            <a:avLst/>
          </a:prstGeom>
          <a:noFill/>
        </p:spPr>
        <p:txBody>
          <a:bodyPr wrap="square">
            <a:spAutoFit/>
          </a:bodyPr>
          <a:lstStyle/>
          <a:p>
            <a:pPr algn="ctr" rtl="0">
              <a:defRPr sz="1800" b="1" i="0" u="none" strike="noStrike" kern="1200" baseline="0">
                <a:solidFill>
                  <a:srgbClr val="000000"/>
                </a:solidFill>
                <a:latin typeface="Calibri"/>
                <a:ea typeface="Calibri"/>
                <a:cs typeface="Calibri"/>
              </a:defRPr>
            </a:pPr>
            <a:r>
              <a:rPr lang="en-US" sz="1400" dirty="0">
                <a:solidFill>
                  <a:srgbClr val="FF0000"/>
                </a:solidFill>
              </a:rPr>
              <a:t>Over $60 million in avoided costs since 2002-03</a:t>
            </a:r>
          </a:p>
        </p:txBody>
      </p:sp>
      <p:sp>
        <p:nvSpPr>
          <p:cNvPr id="15" name="TextBox 14">
            <a:extLst>
              <a:ext uri="{FF2B5EF4-FFF2-40B4-BE49-F238E27FC236}">
                <a16:creationId xmlns:a16="http://schemas.microsoft.com/office/drawing/2014/main" id="{3997727F-8C3D-7600-8548-0955DDABB5E2}"/>
              </a:ext>
            </a:extLst>
          </p:cNvPr>
          <p:cNvSpPr txBox="1"/>
          <p:nvPr/>
        </p:nvSpPr>
        <p:spPr>
          <a:xfrm>
            <a:off x="2286000" y="1474231"/>
            <a:ext cx="4572000" cy="369332"/>
          </a:xfrm>
          <a:prstGeom prst="rect">
            <a:avLst/>
          </a:prstGeom>
          <a:noFill/>
        </p:spPr>
        <p:txBody>
          <a:bodyPr wrap="square">
            <a:spAutoFit/>
          </a:bodyPr>
          <a:lstStyle/>
          <a:p>
            <a:pPr algn="ctr" rtl="0">
              <a:defRPr sz="1800" b="1" i="0" u="none" strike="noStrike" kern="1200" baseline="0">
                <a:solidFill>
                  <a:srgbClr val="000000"/>
                </a:solidFill>
                <a:latin typeface="Calibri"/>
                <a:ea typeface="Calibri"/>
                <a:cs typeface="Calibri"/>
              </a:defRPr>
            </a:pPr>
            <a:r>
              <a:rPr lang="en-US" dirty="0"/>
              <a:t>Energy Consumption Normalized</a:t>
            </a:r>
          </a:p>
        </p:txBody>
      </p:sp>
    </p:spTree>
    <p:extLst>
      <p:ext uri="{BB962C8B-B14F-4D97-AF65-F5344CB8AC3E}">
        <p14:creationId xmlns:p14="http://schemas.microsoft.com/office/powerpoint/2010/main" val="3934334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dirty="0"/>
              <a:t>                                   </a:t>
            </a:r>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74880"/>
            <a:ext cx="8229600" cy="1143000"/>
          </a:xfrm>
        </p:spPr>
        <p:txBody>
          <a:bodyPr>
            <a:noAutofit/>
          </a:bodyPr>
          <a:lstStyle/>
          <a:p>
            <a:r>
              <a:rPr lang="en-US" sz="3600" dirty="0">
                <a:latin typeface="Avenir Next LT Pro" panose="020B0504020202020204" pitchFamily="34" charset="0"/>
              </a:rPr>
              <a:t>5 Essential Ingredients to Successful University Environmental Action</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457200" y="1872867"/>
            <a:ext cx="4252452" cy="3959727"/>
          </a:xfrm>
        </p:spPr>
        <p:txBody>
          <a:bodyPr>
            <a:normAutofit lnSpcReduction="10000"/>
          </a:bodyPr>
          <a:lstStyle/>
          <a:p>
            <a:pPr marL="514350" lvl="0" indent="-514350">
              <a:buFont typeface="+mj-lt"/>
              <a:buAutoNum type="arabicPeriod"/>
            </a:pPr>
            <a:r>
              <a:rPr lang="en-US" sz="2400" dirty="0"/>
              <a:t>Understand How the Institution Works – decision making and stakeholders</a:t>
            </a:r>
          </a:p>
          <a:p>
            <a:pPr marL="514350" lvl="0" indent="-514350">
              <a:buFont typeface="+mj-lt"/>
              <a:buAutoNum type="arabicPeriod"/>
            </a:pPr>
            <a:r>
              <a:rPr lang="en-US" sz="2400" dirty="0"/>
              <a:t>University Commitment &amp; Support</a:t>
            </a:r>
          </a:p>
          <a:p>
            <a:pPr marL="514350" lvl="0" indent="-514350">
              <a:buFont typeface="+mj-lt"/>
              <a:buAutoNum type="arabicPeriod"/>
            </a:pPr>
            <a:r>
              <a:rPr lang="en-US" sz="2400" dirty="0"/>
              <a:t>University-Wide Environmental Committee</a:t>
            </a:r>
          </a:p>
          <a:p>
            <a:pPr marL="514350" indent="-514350">
              <a:buFont typeface="+mj-lt"/>
              <a:buAutoNum type="arabicPeriod"/>
            </a:pPr>
            <a:r>
              <a:rPr lang="en-US" sz="2400" dirty="0"/>
              <a:t>Individual Leaders</a:t>
            </a:r>
          </a:p>
          <a:p>
            <a:pPr marL="514350" indent="-514350">
              <a:buFont typeface="+mj-lt"/>
              <a:buAutoNum type="arabicPeriod"/>
            </a:pPr>
            <a:r>
              <a:rPr lang="en-US" sz="2400" dirty="0"/>
              <a:t>Understanding the Basics of Environmental Protection</a:t>
            </a:r>
          </a:p>
          <a:p>
            <a:endParaRPr lang="en-US" dirty="0"/>
          </a:p>
        </p:txBody>
      </p:sp>
      <p:pic>
        <p:nvPicPr>
          <p:cNvPr id="5" name="Picture 2" descr="Going Green, Environment, Environmentalist, Earth">
            <a:extLst>
              <a:ext uri="{FF2B5EF4-FFF2-40B4-BE49-F238E27FC236}">
                <a16:creationId xmlns:a16="http://schemas.microsoft.com/office/drawing/2014/main" id="{674AE01B-54B7-5F52-D8F6-F62AFD5E339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50" b="91000" l="9000" r="91750">
                        <a14:foregroundMark x1="10250" y1="36750" x2="9000" y2="50500"/>
                        <a14:foregroundMark x1="9000" y1="50500" x2="11250" y2="63500"/>
                        <a14:foregroundMark x1="11250" y1="63500" x2="17000" y2="73750"/>
                        <a14:foregroundMark x1="38500" y1="10500" x2="52500" y2="10500"/>
                        <a14:foregroundMark x1="52500" y1="10500" x2="39000" y2="9500"/>
                        <a14:foregroundMark x1="39000" y1="9500" x2="51750" y2="8750"/>
                        <a14:foregroundMark x1="51750" y1="8750" x2="64750" y2="11000"/>
                        <a14:foregroundMark x1="79250" y1="21250" x2="86750" y2="32000"/>
                        <a14:foregroundMark x1="88833" y1="43620" x2="91500" y2="58500"/>
                        <a14:foregroundMark x1="86750" y1="32000" x2="88047" y2="39237"/>
                        <a14:foregroundMark x1="91500" y1="58500" x2="86000" y2="70500"/>
                        <a14:foregroundMark x1="86000" y1="70500" x2="76750" y2="81750"/>
                        <a14:foregroundMark x1="76750" y1="81750" x2="64250" y2="88250"/>
                        <a14:foregroundMark x1="64250" y1="88250" x2="51000" y2="91000"/>
                        <a14:foregroundMark x1="51000" y1="91000" x2="64500" y2="87250"/>
                        <a14:foregroundMark x1="64500" y1="87250" x2="77750" y2="78750"/>
                        <a14:foregroundMark x1="77750" y1="78750" x2="66000" y2="73500"/>
                        <a14:foregroundMark x1="66000" y1="73500" x2="78500" y2="67250"/>
                        <a14:foregroundMark x1="78500" y1="67250" x2="88250" y2="55250"/>
                        <a14:foregroundMark x1="88250" y1="55250" x2="88874" y2="43608"/>
                        <a14:foregroundMark x1="88293" y1="39167" x2="84500" y2="28000"/>
                        <a14:foregroundMark x1="88811" y1="39019" x2="87250" y2="33000"/>
                        <a14:foregroundMark x1="90750" y1="46500" x2="89923" y2="43309"/>
                        <a14:foregroundMark x1="87250" y1="33000" x2="79250" y2="20000"/>
                        <a14:foregroundMark x1="79250" y1="20000" x2="77000" y2="18250"/>
                        <a14:foregroundMark x1="79500" y1="21500" x2="87500" y2="31250"/>
                        <a14:foregroundMark x1="91044" y1="42988" x2="91500" y2="44500"/>
                        <a14:foregroundMark x1="87500" y1="31250" x2="89763" y2="38747"/>
                        <a14:foregroundMark x1="91500" y1="44500" x2="91750" y2="57250"/>
                        <a14:foregroundMark x1="91750" y1="57250" x2="87250" y2="69750"/>
                        <a14:foregroundMark x1="87250" y1="69750" x2="86750" y2="70250"/>
                        <a14:foregroundMark x1="88750" y1="66250" x2="90500" y2="60250"/>
                        <a14:backgroundMark x1="91500" y1="38250" x2="92750" y2="42500"/>
                        <a14:backgroundMark x1="91750" y1="64250" x2="93750" y2="47500"/>
                      </a14:backgroundRemoval>
                    </a14:imgEffect>
                  </a14:imgLayer>
                </a14:imgProps>
              </a:ext>
              <a:ext uri="{28A0092B-C50C-407E-A947-70E740481C1C}">
                <a14:useLocalDpi xmlns:a14="http://schemas.microsoft.com/office/drawing/2010/main" val="0"/>
              </a:ext>
            </a:extLst>
          </a:blip>
          <a:srcRect/>
          <a:stretch>
            <a:fillRect/>
          </a:stretch>
        </p:blipFill>
        <p:spPr bwMode="auto">
          <a:xfrm>
            <a:off x="4876800" y="187286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8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646A00-3346-6756-9E7F-0B7A0D91FFDC}"/>
              </a:ext>
            </a:extLst>
          </p:cNvPr>
          <p:cNvPicPr>
            <a:picLocks noChangeAspect="1"/>
          </p:cNvPicPr>
          <p:nvPr/>
        </p:nvPicPr>
        <p:blipFill>
          <a:blip r:embed="rId3"/>
          <a:stretch>
            <a:fillRect/>
          </a:stretch>
        </p:blipFill>
        <p:spPr>
          <a:xfrm>
            <a:off x="282271" y="1197651"/>
            <a:ext cx="8686800" cy="4710626"/>
          </a:xfrm>
          <a:prstGeom prst="rect">
            <a:avLst/>
          </a:prstGeom>
        </p:spPr>
      </p:pic>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4"/>
          <a:stretch>
            <a:fillRect/>
          </a:stretch>
        </p:blipFill>
        <p:spPr>
          <a:xfrm>
            <a:off x="205264" y="6314963"/>
            <a:ext cx="1278763" cy="468157"/>
          </a:xfrm>
          <a:prstGeom prst="rect">
            <a:avLst/>
          </a:prstGeom>
        </p:spPr>
      </p:pic>
      <p:pic>
        <p:nvPicPr>
          <p:cNvPr id="3" name="Picture 2"/>
          <p:cNvPicPr>
            <a:picLocks noChangeAspect="1"/>
          </p:cNvPicPr>
          <p:nvPr/>
        </p:nvPicPr>
        <p:blipFill>
          <a:blip r:embed="rId5"/>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sz="3200" dirty="0">
                <a:latin typeface="Avenir Next LT Pro" panose="020B0504020202020204" pitchFamily="34" charset="0"/>
              </a:rPr>
              <a:t>Recruitment Value:  STARS Silver Rating</a:t>
            </a:r>
          </a:p>
        </p:txBody>
      </p:sp>
      <p:pic>
        <p:nvPicPr>
          <p:cNvPr id="15" name="Content Placeholder 14" descr="Shape, arrow&#10;&#10;Description automatically generated">
            <a:extLst>
              <a:ext uri="{FF2B5EF4-FFF2-40B4-BE49-F238E27FC236}">
                <a16:creationId xmlns:a16="http://schemas.microsoft.com/office/drawing/2014/main" id="{B473BC71-553F-473C-A983-91A59EFBA119}"/>
              </a:ext>
            </a:extLst>
          </p:cNvPr>
          <p:cNvPicPr>
            <a:picLocks noGrp="1" noChangeAspect="1"/>
          </p:cNvPicPr>
          <p:nvPr>
            <p:ph sz="half" idx="2"/>
          </p:nvPr>
        </p:nvPicPr>
        <p:blipFill>
          <a:blip r:embed="rId6"/>
          <a:stretch>
            <a:fillRect/>
          </a:stretch>
        </p:blipFill>
        <p:spPr>
          <a:xfrm>
            <a:off x="7015251" y="1405939"/>
            <a:ext cx="1865056" cy="1865056"/>
          </a:xfrm>
        </p:spPr>
      </p:pic>
    </p:spTree>
    <p:extLst>
      <p:ext uri="{BB962C8B-B14F-4D97-AF65-F5344CB8AC3E}">
        <p14:creationId xmlns:p14="http://schemas.microsoft.com/office/powerpoint/2010/main" val="2817792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21457"/>
            <a:ext cx="8229600" cy="1143000"/>
          </a:xfrm>
        </p:spPr>
        <p:txBody>
          <a:bodyPr>
            <a:normAutofit/>
          </a:bodyPr>
          <a:lstStyle/>
          <a:p>
            <a:r>
              <a:rPr lang="en-US" dirty="0">
                <a:latin typeface="Avenir Next LT Pro" panose="020B0504020202020204" pitchFamily="34" charset="0"/>
              </a:rPr>
              <a:t>Recruitment Value</a:t>
            </a:r>
          </a:p>
        </p:txBody>
      </p:sp>
      <p:pic>
        <p:nvPicPr>
          <p:cNvPr id="7" name="Content Placeholder 6">
            <a:extLst>
              <a:ext uri="{FF2B5EF4-FFF2-40B4-BE49-F238E27FC236}">
                <a16:creationId xmlns:a16="http://schemas.microsoft.com/office/drawing/2014/main" id="{ECB1C276-734C-4410-8D3C-3A6641AD81CD}"/>
              </a:ext>
            </a:extLst>
          </p:cNvPr>
          <p:cNvPicPr>
            <a:picLocks noGrp="1" noChangeAspect="1"/>
          </p:cNvPicPr>
          <p:nvPr>
            <p:ph sz="half" idx="1"/>
          </p:nvPr>
        </p:nvPicPr>
        <p:blipFill>
          <a:blip r:embed="rId5"/>
          <a:stretch>
            <a:fillRect/>
          </a:stretch>
        </p:blipFill>
        <p:spPr>
          <a:xfrm>
            <a:off x="447180" y="2435446"/>
            <a:ext cx="5033909" cy="3686999"/>
          </a:xfrm>
        </p:spPr>
      </p:pic>
      <p:pic>
        <p:nvPicPr>
          <p:cNvPr id="2050" name="Picture 2" descr="The Princeton Review Has Released &quot;The Best 387 Colleges: 2022 Edition&quot;">
            <a:extLst>
              <a:ext uri="{FF2B5EF4-FFF2-40B4-BE49-F238E27FC236}">
                <a16:creationId xmlns:a16="http://schemas.microsoft.com/office/drawing/2014/main" id="{55E7A725-DEAF-44B0-9DF4-59CBDDE9AD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075" r="30322"/>
          <a:stretch/>
        </p:blipFill>
        <p:spPr bwMode="auto">
          <a:xfrm>
            <a:off x="5832142" y="2877028"/>
            <a:ext cx="2488295" cy="31038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Princeton Review: Guide to Green Schools">
            <a:extLst>
              <a:ext uri="{FF2B5EF4-FFF2-40B4-BE49-F238E27FC236}">
                <a16:creationId xmlns:a16="http://schemas.microsoft.com/office/drawing/2014/main" id="{57E0B4EC-E93F-4627-B5B8-A7AE776D44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2142" y="1219476"/>
            <a:ext cx="2488294" cy="14858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22 College Hopes &amp; Worries Infographic">
            <a:extLst>
              <a:ext uri="{FF2B5EF4-FFF2-40B4-BE49-F238E27FC236}">
                <a16:creationId xmlns:a16="http://schemas.microsoft.com/office/drawing/2014/main" id="{CD96542A-DEAC-4EAB-929E-4E959DAABD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6331"/>
          <a:stretch/>
        </p:blipFill>
        <p:spPr bwMode="auto">
          <a:xfrm>
            <a:off x="844645" y="1219476"/>
            <a:ext cx="4311768" cy="114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790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p:txBody>
          <a:bodyPr>
            <a:normAutofit/>
          </a:bodyPr>
          <a:lstStyle/>
          <a:p>
            <a:r>
              <a:rPr lang="en-US" dirty="0">
                <a:latin typeface="Avenir Next LT Pro" panose="020B0504020202020204" pitchFamily="34" charset="0"/>
              </a:rPr>
              <a:t>Looking Ahead</a:t>
            </a:r>
          </a:p>
        </p:txBody>
      </p:sp>
      <p:sp>
        <p:nvSpPr>
          <p:cNvPr id="5" name="Content Placeholder 4">
            <a:extLst>
              <a:ext uri="{FF2B5EF4-FFF2-40B4-BE49-F238E27FC236}">
                <a16:creationId xmlns:a16="http://schemas.microsoft.com/office/drawing/2014/main" id="{F7983648-18A7-46B8-B93D-CC26A7DF1683}"/>
              </a:ext>
            </a:extLst>
          </p:cNvPr>
          <p:cNvSpPr>
            <a:spLocks noGrp="1"/>
          </p:cNvSpPr>
          <p:nvPr>
            <p:ph sz="half" idx="1"/>
          </p:nvPr>
        </p:nvSpPr>
        <p:spPr>
          <a:xfrm>
            <a:off x="457200" y="2032000"/>
            <a:ext cx="4038600" cy="4094163"/>
          </a:xfrm>
        </p:spPr>
        <p:txBody>
          <a:bodyPr>
            <a:normAutofit/>
          </a:bodyPr>
          <a:lstStyle/>
          <a:p>
            <a:pPr>
              <a:spcAft>
                <a:spcPts val="1200"/>
              </a:spcAft>
            </a:pPr>
            <a:r>
              <a:rPr lang="en-US" sz="1400" dirty="0">
                <a:latin typeface="Avenir Next LT Pro" panose="020B0504020202020204" pitchFamily="34" charset="0"/>
              </a:rPr>
              <a:t>ECO Reps Program</a:t>
            </a:r>
          </a:p>
          <a:p>
            <a:pPr>
              <a:spcAft>
                <a:spcPts val="1200"/>
              </a:spcAft>
            </a:pPr>
            <a:r>
              <a:rPr lang="en-US" sz="1400" dirty="0">
                <a:latin typeface="Avenir Next LT Pro" panose="020B0504020202020204" pitchFamily="34" charset="0"/>
              </a:rPr>
              <a:t>Green Labs Program</a:t>
            </a:r>
          </a:p>
          <a:p>
            <a:pPr>
              <a:spcAft>
                <a:spcPts val="1200"/>
              </a:spcAft>
            </a:pPr>
            <a:r>
              <a:rPr lang="en-US" sz="1400" dirty="0">
                <a:latin typeface="Avenir Next LT Pro" panose="020B0504020202020204" pitchFamily="34" charset="0"/>
              </a:rPr>
              <a:t>Green Athletics Initiatives</a:t>
            </a:r>
          </a:p>
          <a:p>
            <a:pPr>
              <a:spcAft>
                <a:spcPts val="1200"/>
              </a:spcAft>
            </a:pPr>
            <a:r>
              <a:rPr lang="en-US" sz="1400" dirty="0">
                <a:latin typeface="Avenir Next LT Pro" panose="020B0504020202020204" pitchFamily="34" charset="0"/>
              </a:rPr>
              <a:t>Sustainability Fee Campaign 2.0</a:t>
            </a:r>
          </a:p>
          <a:p>
            <a:pPr>
              <a:spcAft>
                <a:spcPts val="1200"/>
              </a:spcAft>
            </a:pPr>
            <a:r>
              <a:rPr lang="en-US" sz="1400" dirty="0">
                <a:latin typeface="Avenir Next LT Pro" panose="020B0504020202020204" pitchFamily="34" charset="0"/>
              </a:rPr>
              <a:t>Sustainable Employee Educators</a:t>
            </a:r>
          </a:p>
          <a:p>
            <a:pPr>
              <a:spcAft>
                <a:spcPts val="1200"/>
              </a:spcAft>
            </a:pPr>
            <a:r>
              <a:rPr lang="en-US" sz="1400" dirty="0">
                <a:latin typeface="Avenir Next LT Pro" panose="020B0504020202020204" pitchFamily="34" charset="0"/>
              </a:rPr>
              <a:t>Dorm Energy and Water Competitions</a:t>
            </a:r>
          </a:p>
          <a:p>
            <a:pPr>
              <a:spcAft>
                <a:spcPts val="1200"/>
              </a:spcAft>
            </a:pPr>
            <a:r>
              <a:rPr lang="en-US" sz="1400" dirty="0">
                <a:latin typeface="Avenir Next LT Pro" panose="020B0504020202020204" pitchFamily="34" charset="0"/>
              </a:rPr>
              <a:t>Sustainability Course Designation </a:t>
            </a:r>
          </a:p>
        </p:txBody>
      </p:sp>
      <p:sp>
        <p:nvSpPr>
          <p:cNvPr id="7" name="Content Placeholder 6">
            <a:extLst>
              <a:ext uri="{FF2B5EF4-FFF2-40B4-BE49-F238E27FC236}">
                <a16:creationId xmlns:a16="http://schemas.microsoft.com/office/drawing/2014/main" id="{F15C2BCB-6463-4C4A-B078-BC25F206164B}"/>
              </a:ext>
            </a:extLst>
          </p:cNvPr>
          <p:cNvSpPr>
            <a:spLocks noGrp="1"/>
          </p:cNvSpPr>
          <p:nvPr>
            <p:ph sz="half" idx="2"/>
          </p:nvPr>
        </p:nvSpPr>
        <p:spPr>
          <a:xfrm>
            <a:off x="4648200" y="2032000"/>
            <a:ext cx="4038600" cy="4094163"/>
          </a:xfrm>
        </p:spPr>
        <p:txBody>
          <a:bodyPr>
            <a:normAutofit/>
          </a:bodyPr>
          <a:lstStyle/>
          <a:p>
            <a:pPr>
              <a:spcAft>
                <a:spcPts val="1200"/>
              </a:spcAft>
            </a:pPr>
            <a:r>
              <a:rPr lang="en-US" sz="1400" dirty="0">
                <a:latin typeface="Avenir Next LT Pro" panose="020B0504020202020204" pitchFamily="34" charset="0"/>
              </a:rPr>
              <a:t>Student and Employee Travel and Commuter Offset Program</a:t>
            </a:r>
          </a:p>
          <a:p>
            <a:pPr>
              <a:spcAft>
                <a:spcPts val="1200"/>
              </a:spcAft>
            </a:pPr>
            <a:r>
              <a:rPr lang="en-US" sz="1400" dirty="0">
                <a:latin typeface="Avenir Next LT Pro" panose="020B0504020202020204" pitchFamily="34" charset="0"/>
              </a:rPr>
              <a:t>Faculty Workshops on Integrating Sustainability into the Curriculum</a:t>
            </a:r>
          </a:p>
          <a:p>
            <a:pPr>
              <a:spcAft>
                <a:spcPts val="1200"/>
              </a:spcAft>
            </a:pPr>
            <a:r>
              <a:rPr lang="en-US" sz="1400" dirty="0">
                <a:latin typeface="Avenir Next LT Pro" panose="020B0504020202020204" pitchFamily="34" charset="0"/>
              </a:rPr>
              <a:t>Expand Compost Program: post-consumer food waste and paper towels / napkins</a:t>
            </a:r>
          </a:p>
          <a:p>
            <a:pPr>
              <a:spcAft>
                <a:spcPts val="1200"/>
              </a:spcAft>
            </a:pPr>
            <a:r>
              <a:rPr lang="en-US" sz="1400" dirty="0">
                <a:latin typeface="Avenir Next LT Pro" panose="020B0504020202020204" pitchFamily="34" charset="0"/>
              </a:rPr>
              <a:t>Green Purchasing: furniture, bulk supplies, renovation furnishings, uniforms and linens, and long-term contracts such as food and beverage, housekeeping, food service provider, etc.</a:t>
            </a:r>
          </a:p>
          <a:p>
            <a:endParaRPr lang="en-US" dirty="0"/>
          </a:p>
        </p:txBody>
      </p:sp>
      <p:pic>
        <p:nvPicPr>
          <p:cNvPr id="9" name="Graphic 8" descr="Checkmark with solid fill">
            <a:extLst>
              <a:ext uri="{FF2B5EF4-FFF2-40B4-BE49-F238E27FC236}">
                <a16:creationId xmlns:a16="http://schemas.microsoft.com/office/drawing/2014/main" id="{AECF142C-24A5-20D3-2FA8-A54F9BDEFE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75552">
            <a:off x="3733799" y="4408967"/>
            <a:ext cx="381000" cy="381000"/>
          </a:xfrm>
          <a:prstGeom prst="rect">
            <a:avLst/>
          </a:prstGeom>
        </p:spPr>
      </p:pic>
      <p:pic>
        <p:nvPicPr>
          <p:cNvPr id="10" name="Graphic 9" descr="Checkmark with solid fill">
            <a:extLst>
              <a:ext uri="{FF2B5EF4-FFF2-40B4-BE49-F238E27FC236}">
                <a16:creationId xmlns:a16="http://schemas.microsoft.com/office/drawing/2014/main" id="{24875DCF-D54E-65CA-2847-DB1FB49F54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64280">
            <a:off x="7979735" y="2732567"/>
            <a:ext cx="381000" cy="381000"/>
          </a:xfrm>
          <a:prstGeom prst="rect">
            <a:avLst/>
          </a:prstGeom>
        </p:spPr>
      </p:pic>
      <p:pic>
        <p:nvPicPr>
          <p:cNvPr id="11" name="Graphic 10" descr="Checkmark with solid fill">
            <a:extLst>
              <a:ext uri="{FF2B5EF4-FFF2-40B4-BE49-F238E27FC236}">
                <a16:creationId xmlns:a16="http://schemas.microsoft.com/office/drawing/2014/main" id="{74C47A5F-47BD-7C02-24CC-D719DAC1FE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85626">
            <a:off x="4064296" y="3974962"/>
            <a:ext cx="381000" cy="381000"/>
          </a:xfrm>
          <a:prstGeom prst="rect">
            <a:avLst/>
          </a:prstGeom>
        </p:spPr>
      </p:pic>
    </p:spTree>
    <p:extLst>
      <p:ext uri="{BB962C8B-B14F-4D97-AF65-F5344CB8AC3E}">
        <p14:creationId xmlns:p14="http://schemas.microsoft.com/office/powerpoint/2010/main" val="2092439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ctrTitle"/>
          </p:nvPr>
        </p:nvSpPr>
        <p:spPr>
          <a:xfrm>
            <a:off x="685800" y="3891499"/>
            <a:ext cx="7772400" cy="980586"/>
          </a:xfrm>
        </p:spPr>
        <p:txBody>
          <a:bodyPr>
            <a:normAutofit/>
          </a:bodyPr>
          <a:lstStyle/>
          <a:p>
            <a:r>
              <a:rPr lang="en-US" dirty="0">
                <a:latin typeface="Avenir Next LT Pro" panose="020B0504020202020204" pitchFamily="34" charset="0"/>
              </a:rPr>
              <a:t>Thank you!</a:t>
            </a:r>
          </a:p>
        </p:txBody>
      </p:sp>
      <p:sp>
        <p:nvSpPr>
          <p:cNvPr id="5" name="Subtitle 4">
            <a:extLst>
              <a:ext uri="{FF2B5EF4-FFF2-40B4-BE49-F238E27FC236}">
                <a16:creationId xmlns:a16="http://schemas.microsoft.com/office/drawing/2014/main" id="{1FF5190F-0E1A-4AA4-82CF-6C6168F17962}"/>
              </a:ext>
            </a:extLst>
          </p:cNvPr>
          <p:cNvSpPr>
            <a:spLocks noGrp="1"/>
          </p:cNvSpPr>
          <p:nvPr>
            <p:ph type="subTitle" idx="1"/>
          </p:nvPr>
        </p:nvSpPr>
        <p:spPr>
          <a:xfrm>
            <a:off x="1371600" y="4872085"/>
            <a:ext cx="6400800" cy="1149377"/>
          </a:xfrm>
        </p:spPr>
        <p:txBody>
          <a:bodyPr>
            <a:normAutofit fontScale="70000" lnSpcReduction="20000"/>
          </a:bodyPr>
          <a:lstStyle/>
          <a:p>
            <a:r>
              <a:rPr lang="en-US" sz="5100" dirty="0"/>
              <a:t>Happy to answer any questions…</a:t>
            </a:r>
          </a:p>
          <a:p>
            <a:pPr>
              <a:spcBef>
                <a:spcPts val="1800"/>
              </a:spcBef>
            </a:pPr>
            <a:r>
              <a:rPr lang="en-US" dirty="0">
                <a:solidFill>
                  <a:srgbClr val="592A8A"/>
                </a:solidFill>
              </a:rPr>
              <a:t>carweinc15@ecu.edu</a:t>
            </a:r>
          </a:p>
        </p:txBody>
      </p:sp>
      <p:pic>
        <p:nvPicPr>
          <p:cNvPr id="7" name="Picture 6" descr="Logo, company name&#10;&#10;Description automatically generated">
            <a:extLst>
              <a:ext uri="{FF2B5EF4-FFF2-40B4-BE49-F238E27FC236}">
                <a16:creationId xmlns:a16="http://schemas.microsoft.com/office/drawing/2014/main" id="{EE1A2035-B85F-4596-A64A-03494458E044}"/>
              </a:ext>
            </a:extLst>
          </p:cNvPr>
          <p:cNvPicPr>
            <a:picLocks noChangeAspect="1"/>
          </p:cNvPicPr>
          <p:nvPr/>
        </p:nvPicPr>
        <p:blipFill>
          <a:blip r:embed="rId5"/>
          <a:stretch>
            <a:fillRect/>
          </a:stretch>
        </p:blipFill>
        <p:spPr>
          <a:xfrm>
            <a:off x="1175384" y="522626"/>
            <a:ext cx="6793232" cy="3263568"/>
          </a:xfrm>
          <a:prstGeom prst="rect">
            <a:avLst/>
          </a:prstGeom>
        </p:spPr>
      </p:pic>
    </p:spTree>
    <p:extLst>
      <p:ext uri="{BB962C8B-B14F-4D97-AF65-F5344CB8AC3E}">
        <p14:creationId xmlns:p14="http://schemas.microsoft.com/office/powerpoint/2010/main" val="79281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dirty="0"/>
              <a:t>                                   </a:t>
            </a:r>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32350"/>
            <a:ext cx="8229600" cy="1143000"/>
          </a:xfrm>
        </p:spPr>
        <p:txBody>
          <a:bodyPr>
            <a:noAutofit/>
          </a:bodyPr>
          <a:lstStyle/>
          <a:p>
            <a:r>
              <a:rPr lang="en-US" sz="3200" dirty="0">
                <a:latin typeface="Avenir Next LT Pro" panose="020B0504020202020204" pitchFamily="34" charset="0"/>
              </a:rPr>
              <a:t>1.  Understand How the Institution Works – Decision Making and Stakeholders</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457200" y="1872866"/>
            <a:ext cx="4252452" cy="4155793"/>
          </a:xfrm>
        </p:spPr>
        <p:txBody>
          <a:bodyPr>
            <a:normAutofit/>
          </a:bodyPr>
          <a:lstStyle/>
          <a:p>
            <a:r>
              <a:rPr lang="en-US" sz="2400" dirty="0"/>
              <a:t>Board of Trustees</a:t>
            </a:r>
          </a:p>
          <a:p>
            <a:r>
              <a:rPr lang="en-US" sz="2400" dirty="0"/>
              <a:t>Administration</a:t>
            </a:r>
          </a:p>
          <a:p>
            <a:r>
              <a:rPr lang="en-US" sz="2400" dirty="0"/>
              <a:t>Faculty</a:t>
            </a:r>
          </a:p>
          <a:p>
            <a:r>
              <a:rPr lang="en-US" sz="2400" dirty="0"/>
              <a:t>Students</a:t>
            </a:r>
          </a:p>
          <a:p>
            <a:r>
              <a:rPr lang="en-US" sz="2400" dirty="0"/>
              <a:t>Staff </a:t>
            </a:r>
          </a:p>
          <a:p>
            <a:r>
              <a:rPr lang="en-US" sz="2400" dirty="0"/>
              <a:t>Others</a:t>
            </a:r>
          </a:p>
          <a:p>
            <a:pPr lvl="1"/>
            <a:r>
              <a:rPr lang="en-US" sz="2000" dirty="0"/>
              <a:t>Alumni</a:t>
            </a:r>
          </a:p>
          <a:p>
            <a:pPr lvl="1"/>
            <a:r>
              <a:rPr lang="en-US" sz="2000" dirty="0"/>
              <a:t>Parents</a:t>
            </a:r>
          </a:p>
          <a:p>
            <a:pPr lvl="1"/>
            <a:r>
              <a:rPr lang="en-US" sz="2000" dirty="0"/>
              <a:t>Donors</a:t>
            </a:r>
          </a:p>
          <a:p>
            <a:pPr lvl="1"/>
            <a:r>
              <a:rPr lang="en-US" sz="2000" dirty="0"/>
              <a:t>Community</a:t>
            </a:r>
          </a:p>
          <a:p>
            <a:pPr marL="0" lvl="0" indent="0">
              <a:buNone/>
            </a:pPr>
            <a:endParaRPr lang="en-US" sz="2400" dirty="0"/>
          </a:p>
          <a:p>
            <a:endParaRPr lang="en-US" dirty="0"/>
          </a:p>
        </p:txBody>
      </p:sp>
      <p:pic>
        <p:nvPicPr>
          <p:cNvPr id="1026" name="Picture 2" descr="At 37, Philip Rogers is ECU's youngest chancellor. He will start in March 2021.">
            <a:extLst>
              <a:ext uri="{FF2B5EF4-FFF2-40B4-BE49-F238E27FC236}">
                <a16:creationId xmlns:a16="http://schemas.microsoft.com/office/drawing/2014/main" id="{50A5BFE4-1E93-F42C-19C7-6B7DE8256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7082" y="1872866"/>
            <a:ext cx="2389874" cy="1556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iends and family stand with new ECU Board of Trustees members during a swearing in ceremony on Thursday. ">
            <a:extLst>
              <a:ext uri="{FF2B5EF4-FFF2-40B4-BE49-F238E27FC236}">
                <a16:creationId xmlns:a16="http://schemas.microsoft.com/office/drawing/2014/main" id="{57030298-AFA1-C45C-3799-9DF6238D4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7082" y="3670482"/>
            <a:ext cx="4906485" cy="19165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6088F3D-AF19-97F6-59D5-4710028BE061}"/>
              </a:ext>
            </a:extLst>
          </p:cNvPr>
          <p:cNvPicPr>
            <a:picLocks noChangeAspect="1"/>
          </p:cNvPicPr>
          <p:nvPr/>
        </p:nvPicPr>
        <p:blipFill>
          <a:blip r:embed="rId7"/>
          <a:stretch>
            <a:fillRect/>
          </a:stretch>
        </p:blipFill>
        <p:spPr>
          <a:xfrm>
            <a:off x="6496493" y="1872866"/>
            <a:ext cx="2307074" cy="1540047"/>
          </a:xfrm>
          <a:prstGeom prst="rect">
            <a:avLst/>
          </a:prstGeom>
        </p:spPr>
      </p:pic>
    </p:spTree>
    <p:extLst>
      <p:ext uri="{BB962C8B-B14F-4D97-AF65-F5344CB8AC3E}">
        <p14:creationId xmlns:p14="http://schemas.microsoft.com/office/powerpoint/2010/main" val="1913633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dirty="0"/>
              <a:t>                                   </a:t>
            </a:r>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0"/>
            <a:ext cx="8229600" cy="1143000"/>
          </a:xfrm>
        </p:spPr>
        <p:txBody>
          <a:bodyPr>
            <a:noAutofit/>
          </a:bodyPr>
          <a:lstStyle/>
          <a:p>
            <a:r>
              <a:rPr lang="en-US" sz="3200" dirty="0">
                <a:latin typeface="Avenir Next LT Pro" panose="020B0504020202020204" pitchFamily="34" charset="0"/>
              </a:rPr>
              <a:t>OTHER:  UNC Board of Governors</a:t>
            </a:r>
          </a:p>
        </p:txBody>
      </p:sp>
      <p:pic>
        <p:nvPicPr>
          <p:cNvPr id="2050" name="Picture 2">
            <a:extLst>
              <a:ext uri="{FF2B5EF4-FFF2-40B4-BE49-F238E27FC236}">
                <a16:creationId xmlns:a16="http://schemas.microsoft.com/office/drawing/2014/main" id="{99E2F41E-109C-D0AA-6022-10C47EF8D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628" y="1185397"/>
            <a:ext cx="8080744" cy="454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43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dirty="0"/>
              <a:t>                                   </a:t>
            </a:r>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457200" y="2044556"/>
            <a:ext cx="4711148" cy="3326454"/>
          </a:xfrm>
        </p:spPr>
        <p:txBody>
          <a:bodyPr>
            <a:normAutofit fontScale="92500"/>
          </a:bodyPr>
          <a:lstStyle/>
          <a:p>
            <a:pPr>
              <a:spcAft>
                <a:spcPts val="1800"/>
              </a:spcAft>
            </a:pPr>
            <a:r>
              <a:rPr lang="en-US" sz="2000" dirty="0">
                <a:latin typeface="Avenir Next LT Pro" panose="020B0504020202020204" pitchFamily="34" charset="0"/>
              </a:rPr>
              <a:t>Senate Bill 668 (2007)</a:t>
            </a:r>
          </a:p>
          <a:p>
            <a:pPr>
              <a:spcAft>
                <a:spcPts val="1800"/>
              </a:spcAft>
            </a:pPr>
            <a:r>
              <a:rPr lang="en-US" sz="2000" dirty="0">
                <a:latin typeface="Avenir Next LT Pro" panose="020B0504020202020204" pitchFamily="34" charset="0"/>
              </a:rPr>
              <a:t>House Bill 1292 (2009)</a:t>
            </a:r>
          </a:p>
          <a:p>
            <a:pPr>
              <a:spcAft>
                <a:spcPts val="1800"/>
              </a:spcAft>
            </a:pPr>
            <a:r>
              <a:rPr lang="en-US" sz="2000" dirty="0">
                <a:latin typeface="Avenir Next LT Pro" panose="020B0504020202020204" pitchFamily="34" charset="0"/>
              </a:rPr>
              <a:t>UNC Sustainability Policy (2009)</a:t>
            </a:r>
          </a:p>
          <a:p>
            <a:pPr>
              <a:spcAft>
                <a:spcPts val="1800"/>
              </a:spcAft>
            </a:pPr>
            <a:r>
              <a:rPr lang="en-US" sz="2000" dirty="0">
                <a:latin typeface="Avenir Next LT Pro" panose="020B0504020202020204" pitchFamily="34" charset="0"/>
              </a:rPr>
              <a:t>NC Executive Order 80 (2018)</a:t>
            </a:r>
          </a:p>
          <a:p>
            <a:pPr>
              <a:spcAft>
                <a:spcPts val="1800"/>
              </a:spcAft>
            </a:pPr>
            <a:r>
              <a:rPr lang="en-US" sz="2000" dirty="0">
                <a:latin typeface="Avenir Next LT Pro" panose="020B0504020202020204" pitchFamily="34" charset="0"/>
              </a:rPr>
              <a:t>NC Executive Order 246 (2022)</a:t>
            </a:r>
          </a:p>
          <a:p>
            <a:pPr>
              <a:spcAft>
                <a:spcPts val="1800"/>
              </a:spcAft>
            </a:pPr>
            <a:r>
              <a:rPr lang="en-US" sz="2000" dirty="0">
                <a:latin typeface="Avenir Next LT Pro" panose="020B0504020202020204" pitchFamily="34" charset="0"/>
              </a:rPr>
              <a:t>NC Priority Climate Action Plan (2024)</a:t>
            </a:r>
          </a:p>
        </p:txBody>
      </p:sp>
      <p:sp>
        <p:nvSpPr>
          <p:cNvPr id="11" name="Title 5">
            <a:extLst>
              <a:ext uri="{FF2B5EF4-FFF2-40B4-BE49-F238E27FC236}">
                <a16:creationId xmlns:a16="http://schemas.microsoft.com/office/drawing/2014/main" id="{FE2B8CDC-59F0-2FC9-A8E8-1E6E8502799A}"/>
              </a:ext>
            </a:extLst>
          </p:cNvPr>
          <p:cNvSpPr txBox="1">
            <a:spLocks/>
          </p:cNvSpPr>
          <p:nvPr/>
        </p:nvSpPr>
        <p:spPr>
          <a:xfrm>
            <a:off x="457200" y="0"/>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latin typeface="Avenir Next LT Pro" panose="020B0504020202020204" pitchFamily="34" charset="0"/>
              </a:rPr>
              <a:t>OTHER:  North Carolina State Legislature</a:t>
            </a:r>
          </a:p>
        </p:txBody>
      </p:sp>
      <p:pic>
        <p:nvPicPr>
          <p:cNvPr id="1028" name="Picture 4" descr="Bill (Schoolhouse Rock!) | Heroes Wiki | Fandom">
            <a:extLst>
              <a:ext uri="{FF2B5EF4-FFF2-40B4-BE49-F238E27FC236}">
                <a16:creationId xmlns:a16="http://schemas.microsoft.com/office/drawing/2014/main" id="{F0C8AAF8-A817-E217-6602-47E1D2E06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019" y="1371352"/>
            <a:ext cx="2863316" cy="397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0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dirty="0"/>
              <a:t>                                   </a:t>
            </a:r>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1" y="1616"/>
            <a:ext cx="9143999" cy="1143000"/>
          </a:xfrm>
        </p:spPr>
        <p:txBody>
          <a:bodyPr>
            <a:noAutofit/>
          </a:bodyPr>
          <a:lstStyle/>
          <a:p>
            <a:r>
              <a:rPr lang="en-US" sz="3200" dirty="0">
                <a:latin typeface="Avenir Next LT Pro" panose="020B0504020202020204" pitchFamily="34" charset="0"/>
              </a:rPr>
              <a:t>2.  University Commitment and Support</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457199" y="1595420"/>
            <a:ext cx="8229599" cy="4358813"/>
          </a:xfrm>
        </p:spPr>
        <p:txBody>
          <a:bodyPr>
            <a:normAutofit fontScale="40000" lnSpcReduction="20000"/>
          </a:bodyPr>
          <a:lstStyle/>
          <a:p>
            <a:pPr>
              <a:spcBef>
                <a:spcPts val="0"/>
              </a:spcBef>
              <a:spcAft>
                <a:spcPts val="1200"/>
              </a:spcAft>
            </a:pPr>
            <a:r>
              <a:rPr lang="en-US" sz="5500" dirty="0"/>
              <a:t>Often an Environmental Policy – public declaration of commitment to environmental protection</a:t>
            </a:r>
          </a:p>
          <a:p>
            <a:pPr>
              <a:spcBef>
                <a:spcPts val="0"/>
              </a:spcBef>
              <a:spcAft>
                <a:spcPts val="1200"/>
              </a:spcAft>
            </a:pPr>
            <a:r>
              <a:rPr lang="en-US" sz="5500" dirty="0"/>
              <a:t>Overcome skepticism – IF backed up w/specifics</a:t>
            </a:r>
          </a:p>
          <a:p>
            <a:pPr>
              <a:spcBef>
                <a:spcPts val="0"/>
              </a:spcBef>
              <a:spcAft>
                <a:spcPts val="1200"/>
              </a:spcAft>
            </a:pPr>
            <a:r>
              <a:rPr lang="en-US" sz="5500" dirty="0"/>
              <a:t>Lead by example – </a:t>
            </a:r>
            <a:r>
              <a:rPr lang="en-US" sz="5500" b="1" i="1" dirty="0"/>
              <a:t>Regional Transformation</a:t>
            </a:r>
          </a:p>
          <a:p>
            <a:pPr>
              <a:spcBef>
                <a:spcPts val="0"/>
              </a:spcBef>
              <a:spcAft>
                <a:spcPts val="1200"/>
              </a:spcAft>
            </a:pPr>
            <a:r>
              <a:rPr lang="en-US" sz="5500" dirty="0"/>
              <a:t>Dept.- or issue-specific policies can be more effective than general</a:t>
            </a:r>
            <a:endParaRPr lang="en-US" sz="5500" b="1" dirty="0"/>
          </a:p>
          <a:p>
            <a:pPr>
              <a:spcBef>
                <a:spcPts val="0"/>
              </a:spcBef>
              <a:spcAft>
                <a:spcPts val="1200"/>
              </a:spcAft>
            </a:pPr>
            <a:r>
              <a:rPr lang="en-US" sz="5500" b="1" dirty="0"/>
              <a:t>Process can be more valuable than actual policy.</a:t>
            </a:r>
          </a:p>
          <a:p>
            <a:pPr>
              <a:spcBef>
                <a:spcPts val="0"/>
              </a:spcBef>
              <a:spcAft>
                <a:spcPts val="1200"/>
              </a:spcAft>
            </a:pPr>
            <a:endParaRPr lang="en-US" sz="4000" b="1" dirty="0"/>
          </a:p>
          <a:p>
            <a:r>
              <a:rPr lang="en-US" sz="6000" b="1" dirty="0">
                <a:solidFill>
                  <a:srgbClr val="592A8A"/>
                </a:solidFill>
              </a:rPr>
              <a:t>East Carolina University:</a:t>
            </a:r>
            <a:endParaRPr lang="en-US" sz="6000" dirty="0">
              <a:solidFill>
                <a:srgbClr val="592A8A"/>
              </a:solidFill>
            </a:endParaRPr>
          </a:p>
          <a:p>
            <a:pPr lvl="1"/>
            <a:r>
              <a:rPr lang="en-US" sz="4500" b="1" i="1" dirty="0"/>
              <a:t>UNC Policy (2009)</a:t>
            </a:r>
          </a:p>
          <a:p>
            <a:pPr lvl="1"/>
            <a:r>
              <a:rPr lang="en-US" sz="4500" b="1" i="1" dirty="0"/>
              <a:t>Strategic Plan Refresh (2023)</a:t>
            </a:r>
          </a:p>
          <a:p>
            <a:pPr lvl="1"/>
            <a:r>
              <a:rPr lang="en-US" sz="4500" b="1" i="1" dirty="0"/>
              <a:t>Sustainability Plan (2019-2023)</a:t>
            </a:r>
          </a:p>
          <a:p>
            <a:pPr lvl="1"/>
            <a:r>
              <a:rPr lang="en-US" sz="4500" b="1" i="1" dirty="0"/>
              <a:t>Executive Order No. 246 (2022)</a:t>
            </a:r>
          </a:p>
          <a:p>
            <a:endParaRPr lang="en-US" dirty="0"/>
          </a:p>
        </p:txBody>
      </p:sp>
    </p:spTree>
    <p:extLst>
      <p:ext uri="{BB962C8B-B14F-4D97-AF65-F5344CB8AC3E}">
        <p14:creationId xmlns:p14="http://schemas.microsoft.com/office/powerpoint/2010/main" val="1476971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0" y="-8136"/>
            <a:ext cx="9144000" cy="1143000"/>
          </a:xfrm>
        </p:spPr>
        <p:txBody>
          <a:bodyPr>
            <a:noAutofit/>
          </a:bodyPr>
          <a:lstStyle/>
          <a:p>
            <a:r>
              <a:rPr lang="en-US" sz="3200" dirty="0">
                <a:latin typeface="Avenir Next LT Pro" panose="020B0504020202020204" pitchFamily="34" charset="0"/>
              </a:rPr>
              <a:t>3.  University-Wide Environmental Committee</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372140" y="1872866"/>
            <a:ext cx="5901070" cy="4155793"/>
          </a:xfrm>
        </p:spPr>
        <p:txBody>
          <a:bodyPr>
            <a:normAutofit/>
          </a:bodyPr>
          <a:lstStyle/>
          <a:p>
            <a:r>
              <a:rPr lang="en-US" sz="2200" dirty="0"/>
              <a:t>Institutionalizes environmental stewardship, brings stakeholders to the table</a:t>
            </a:r>
          </a:p>
          <a:p>
            <a:pPr marL="342900" lvl="0" indent="-342900">
              <a:spcBef>
                <a:spcPct val="20000"/>
              </a:spcBef>
              <a:buFont typeface="Arial" pitchFamily="34" charset="0"/>
              <a:buChar char="•"/>
            </a:pPr>
            <a:r>
              <a:rPr lang="en-US" sz="2200" dirty="0">
                <a:solidFill>
                  <a:prstClr val="black"/>
                </a:solidFill>
              </a:rPr>
              <a:t>Should reflect whole university community</a:t>
            </a:r>
          </a:p>
          <a:p>
            <a:pPr marL="342900" lvl="0" indent="-342900">
              <a:spcBef>
                <a:spcPct val="20000"/>
              </a:spcBef>
              <a:buFont typeface="Arial" pitchFamily="34" charset="0"/>
              <a:buChar char="•"/>
            </a:pPr>
            <a:r>
              <a:rPr lang="en-US" sz="2200" dirty="0">
                <a:solidFill>
                  <a:prstClr val="black"/>
                </a:solidFill>
              </a:rPr>
              <a:t>Important to get support of administration</a:t>
            </a:r>
          </a:p>
          <a:p>
            <a:pPr marL="342900" lvl="0" indent="-342900">
              <a:spcBef>
                <a:spcPct val="20000"/>
              </a:spcBef>
              <a:buFont typeface="Arial" pitchFamily="34" charset="0"/>
              <a:buChar char="•"/>
            </a:pPr>
            <a:r>
              <a:rPr lang="en-US" sz="2200" dirty="0">
                <a:solidFill>
                  <a:prstClr val="black"/>
                </a:solidFill>
              </a:rPr>
              <a:t>Could also be multiple small committees</a:t>
            </a:r>
          </a:p>
          <a:p>
            <a:pPr marL="342900" lvl="0" indent="-342900">
              <a:spcBef>
                <a:spcPct val="20000"/>
              </a:spcBef>
              <a:buFont typeface="Arial" pitchFamily="34" charset="0"/>
              <a:buChar char="•"/>
            </a:pPr>
            <a:endParaRPr lang="en-US" sz="2200" b="1" dirty="0">
              <a:solidFill>
                <a:prstClr val="black"/>
              </a:solidFill>
            </a:endParaRPr>
          </a:p>
          <a:p>
            <a:pPr marL="342900" lvl="0" indent="-342900">
              <a:spcBef>
                <a:spcPct val="20000"/>
              </a:spcBef>
              <a:buFont typeface="Arial" pitchFamily="34" charset="0"/>
              <a:buChar char="•"/>
            </a:pPr>
            <a:r>
              <a:rPr lang="en-US" sz="2400" b="1" dirty="0">
                <a:solidFill>
                  <a:srgbClr val="592A8A"/>
                </a:solidFill>
              </a:rPr>
              <a:t>East Carolina University:</a:t>
            </a:r>
            <a:endParaRPr lang="en-US" sz="2400" dirty="0">
              <a:solidFill>
                <a:srgbClr val="592A8A"/>
              </a:solidFill>
            </a:endParaRPr>
          </a:p>
          <a:p>
            <a:pPr lvl="1" indent="-342900">
              <a:buFont typeface="Arial" pitchFamily="34" charset="0"/>
              <a:buChar char="•"/>
            </a:pPr>
            <a:r>
              <a:rPr lang="en-US" sz="1800" b="1" i="1" dirty="0">
                <a:solidFill>
                  <a:prstClr val="black"/>
                </a:solidFill>
              </a:rPr>
              <a:t>University Sustainability Committee</a:t>
            </a:r>
          </a:p>
          <a:p>
            <a:pPr lvl="1" indent="-342900">
              <a:buFont typeface="Arial" pitchFamily="34" charset="0"/>
              <a:buChar char="•"/>
            </a:pPr>
            <a:r>
              <a:rPr lang="en-US" sz="1800" b="1" i="1" dirty="0">
                <a:solidFill>
                  <a:prstClr val="black"/>
                </a:solidFill>
              </a:rPr>
              <a:t>SGA Sustainability Director and Committee</a:t>
            </a:r>
          </a:p>
          <a:p>
            <a:pPr lvl="1" indent="-342900">
              <a:buFont typeface="Arial" pitchFamily="34" charset="0"/>
              <a:buChar char="•"/>
            </a:pPr>
            <a:r>
              <a:rPr lang="en-US" sz="1800" b="1" i="1" dirty="0">
                <a:solidFill>
                  <a:prstClr val="black"/>
                </a:solidFill>
              </a:rPr>
              <a:t>University Environment Committee (Faculty Senate)</a:t>
            </a:r>
          </a:p>
          <a:p>
            <a:endParaRPr lang="en-US" sz="2400" dirty="0"/>
          </a:p>
          <a:p>
            <a:pPr marL="0" lvl="0" indent="0">
              <a:buNone/>
            </a:pPr>
            <a:endParaRPr lang="en-US" sz="2400" dirty="0"/>
          </a:p>
          <a:p>
            <a:endParaRPr lang="en-US" dirty="0"/>
          </a:p>
        </p:txBody>
      </p:sp>
      <p:pic>
        <p:nvPicPr>
          <p:cNvPr id="5" name="Picture 6" descr="http://hikingresearch.files.wordpress.com/2013/09/marco-surveys-30-people-hugging-a-tree.jpg">
            <a:extLst>
              <a:ext uri="{FF2B5EF4-FFF2-40B4-BE49-F238E27FC236}">
                <a16:creationId xmlns:a16="http://schemas.microsoft.com/office/drawing/2014/main" id="{57146256-2A64-B5E8-15B9-12105AC27E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8625" y="2359461"/>
            <a:ext cx="2628175" cy="262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33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457200" y="7384"/>
            <a:ext cx="8229600" cy="1143000"/>
          </a:xfrm>
        </p:spPr>
        <p:txBody>
          <a:bodyPr>
            <a:noAutofit/>
          </a:bodyPr>
          <a:lstStyle/>
          <a:p>
            <a:r>
              <a:rPr lang="en-US" sz="3200" dirty="0">
                <a:latin typeface="Avenir Next LT Pro" panose="020B0504020202020204" pitchFamily="34" charset="0"/>
              </a:rPr>
              <a:t>4.  Individual Leaders</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356191" y="1457197"/>
            <a:ext cx="8431618" cy="4358813"/>
          </a:xfrm>
        </p:spPr>
        <p:txBody>
          <a:bodyPr>
            <a:noAutofit/>
          </a:bodyPr>
          <a:lstStyle/>
          <a:p>
            <a:r>
              <a:rPr lang="en-US" sz="2200" dirty="0"/>
              <a:t>Some campus jobs w/environmental leadership responsibilities</a:t>
            </a:r>
          </a:p>
          <a:p>
            <a:pPr lvl="1"/>
            <a:r>
              <a:rPr lang="en-US" sz="1800" b="1" dirty="0">
                <a:solidFill>
                  <a:srgbClr val="592A8A"/>
                </a:solidFill>
              </a:rPr>
              <a:t>East Carolina University:</a:t>
            </a:r>
            <a:endParaRPr lang="en-US" sz="1800" dirty="0">
              <a:solidFill>
                <a:srgbClr val="592A8A"/>
              </a:solidFill>
            </a:endParaRPr>
          </a:p>
          <a:p>
            <a:pPr lvl="2"/>
            <a:r>
              <a:rPr lang="en-US" sz="1800" dirty="0"/>
              <a:t>Sustainability Manager</a:t>
            </a:r>
          </a:p>
          <a:p>
            <a:pPr lvl="2"/>
            <a:r>
              <a:rPr lang="en-US" sz="1800" dirty="0"/>
              <a:t>Sustainability Outreach Specialist</a:t>
            </a:r>
          </a:p>
          <a:p>
            <a:pPr lvl="2"/>
            <a:r>
              <a:rPr lang="en-US" sz="1800" dirty="0"/>
              <a:t>Campus Landscape Architect</a:t>
            </a:r>
          </a:p>
          <a:p>
            <a:pPr lvl="2"/>
            <a:r>
              <a:rPr lang="en-US" sz="1800" dirty="0"/>
              <a:t>Recycling Coordinator</a:t>
            </a:r>
          </a:p>
          <a:p>
            <a:pPr lvl="2"/>
            <a:r>
              <a:rPr lang="en-US" sz="1800" dirty="0"/>
              <a:t>Energy Manager</a:t>
            </a:r>
          </a:p>
          <a:p>
            <a:pPr>
              <a:spcBef>
                <a:spcPts val="1200"/>
              </a:spcBef>
            </a:pPr>
            <a:r>
              <a:rPr lang="en-US" sz="2200" dirty="0"/>
              <a:t>Some individuals take on initiatives outside their jobs:</a:t>
            </a:r>
          </a:p>
          <a:p>
            <a:pPr lvl="1"/>
            <a:r>
              <a:rPr lang="en-US" sz="1800" b="1" dirty="0">
                <a:solidFill>
                  <a:srgbClr val="592A8A"/>
                </a:solidFill>
              </a:rPr>
              <a:t>East Carolina University:  </a:t>
            </a:r>
            <a:r>
              <a:rPr lang="en-US" sz="1800" dirty="0"/>
              <a:t>Committee Members, Chief Sustainability Officer – Griffin Avin (also HSC Facilities Director), Faculty members like all of you!</a:t>
            </a:r>
          </a:p>
          <a:p>
            <a:pPr>
              <a:spcBef>
                <a:spcPts val="1200"/>
              </a:spcBef>
            </a:pPr>
            <a:r>
              <a:rPr lang="en-US" sz="2200" dirty="0"/>
              <a:t>In a “</a:t>
            </a:r>
            <a:r>
              <a:rPr lang="en-US" sz="2200" i="1" dirty="0"/>
              <a:t>green</a:t>
            </a:r>
            <a:r>
              <a:rPr lang="en-US" sz="2200" dirty="0"/>
              <a:t>” university, all individuals take responsibility for their actions, informed by leaders</a:t>
            </a:r>
          </a:p>
        </p:txBody>
      </p:sp>
    </p:spTree>
    <p:extLst>
      <p:ext uri="{BB962C8B-B14F-4D97-AF65-F5344CB8AC3E}">
        <p14:creationId xmlns:p14="http://schemas.microsoft.com/office/powerpoint/2010/main" val="3908537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0" y="6272566"/>
            <a:ext cx="9144000" cy="597923"/>
          </a:xfrm>
          <a:prstGeom prst="rect">
            <a:avLst/>
          </a:prstGeom>
          <a:solidFill>
            <a:srgbClr val="592A8A"/>
          </a:solidFill>
        </p:spPr>
        <p:txBody>
          <a:bodyPr wrap="square" rtlCol="0">
            <a:spAutoFit/>
          </a:bodyPr>
          <a:lstStyle/>
          <a:p>
            <a:r>
              <a:rPr lang="en-US"/>
              <a:t>                                   </a:t>
            </a:r>
            <a:endParaRPr lang="en-US" dirty="0"/>
          </a:p>
        </p:txBody>
      </p:sp>
      <p:pic>
        <p:nvPicPr>
          <p:cNvPr id="2" name="Picture 1"/>
          <p:cNvPicPr>
            <a:picLocks noChangeAspect="1"/>
          </p:cNvPicPr>
          <p:nvPr/>
        </p:nvPicPr>
        <p:blipFill>
          <a:blip r:embed="rId3"/>
          <a:stretch>
            <a:fillRect/>
          </a:stretch>
        </p:blipFill>
        <p:spPr>
          <a:xfrm>
            <a:off x="205264" y="6314963"/>
            <a:ext cx="1278763" cy="468157"/>
          </a:xfrm>
          <a:prstGeom prst="rect">
            <a:avLst/>
          </a:prstGeom>
        </p:spPr>
      </p:pic>
      <p:pic>
        <p:nvPicPr>
          <p:cNvPr id="3" name="Picture 2"/>
          <p:cNvPicPr>
            <a:picLocks noChangeAspect="1"/>
          </p:cNvPicPr>
          <p:nvPr/>
        </p:nvPicPr>
        <p:blipFill>
          <a:blip r:embed="rId4"/>
          <a:stretch>
            <a:fillRect/>
          </a:stretch>
        </p:blipFill>
        <p:spPr>
          <a:xfrm>
            <a:off x="5832142" y="6514048"/>
            <a:ext cx="3136929" cy="182848"/>
          </a:xfrm>
          <a:prstGeom prst="rect">
            <a:avLst/>
          </a:prstGeom>
        </p:spPr>
      </p:pic>
      <p:sp>
        <p:nvSpPr>
          <p:cNvPr id="6" name="Title 5">
            <a:extLst>
              <a:ext uri="{FF2B5EF4-FFF2-40B4-BE49-F238E27FC236}">
                <a16:creationId xmlns:a16="http://schemas.microsoft.com/office/drawing/2014/main" id="{4244F583-FA78-47D9-8FF0-19FBA3DCD98C}"/>
              </a:ext>
            </a:extLst>
          </p:cNvPr>
          <p:cNvSpPr>
            <a:spLocks noGrp="1"/>
          </p:cNvSpPr>
          <p:nvPr>
            <p:ph type="title"/>
          </p:nvPr>
        </p:nvSpPr>
        <p:spPr>
          <a:xfrm>
            <a:off x="0" y="74880"/>
            <a:ext cx="9144000" cy="1143000"/>
          </a:xfrm>
        </p:spPr>
        <p:txBody>
          <a:bodyPr>
            <a:noAutofit/>
          </a:bodyPr>
          <a:lstStyle/>
          <a:p>
            <a:r>
              <a:rPr lang="en-US" sz="3200" dirty="0">
                <a:latin typeface="Avenir Next LT Pro" panose="020B0504020202020204" pitchFamily="34" charset="0"/>
              </a:rPr>
              <a:t>5.  Understanding the Basics of </a:t>
            </a:r>
            <a:br>
              <a:rPr lang="en-US" sz="3200" dirty="0">
                <a:latin typeface="Avenir Next LT Pro" panose="020B0504020202020204" pitchFamily="34" charset="0"/>
              </a:rPr>
            </a:br>
            <a:r>
              <a:rPr lang="en-US" sz="3200" dirty="0">
                <a:latin typeface="Avenir Next LT Pro" panose="020B0504020202020204" pitchFamily="34" charset="0"/>
              </a:rPr>
              <a:t>Environmental Protection</a:t>
            </a:r>
          </a:p>
        </p:txBody>
      </p:sp>
      <p:sp>
        <p:nvSpPr>
          <p:cNvPr id="7" name="Content Placeholder 6">
            <a:extLst>
              <a:ext uri="{FF2B5EF4-FFF2-40B4-BE49-F238E27FC236}">
                <a16:creationId xmlns:a16="http://schemas.microsoft.com/office/drawing/2014/main" id="{CE4A1544-3DCB-484A-AD4C-94650B96DFF9}"/>
              </a:ext>
            </a:extLst>
          </p:cNvPr>
          <p:cNvSpPr>
            <a:spLocks noGrp="1"/>
          </p:cNvSpPr>
          <p:nvPr>
            <p:ph sz="half" idx="1"/>
          </p:nvPr>
        </p:nvSpPr>
        <p:spPr>
          <a:xfrm>
            <a:off x="356191" y="1561987"/>
            <a:ext cx="8431618" cy="4536985"/>
          </a:xfrm>
        </p:spPr>
        <p:txBody>
          <a:bodyPr>
            <a:noAutofit/>
          </a:bodyPr>
          <a:lstStyle/>
          <a:p>
            <a:r>
              <a:rPr lang="en-US" sz="2200" dirty="0"/>
              <a:t>Key principles that guide most decision making to conclusions with lower environmental impacts:</a:t>
            </a:r>
          </a:p>
          <a:p>
            <a:pPr lvl="1"/>
            <a:r>
              <a:rPr lang="en-US" sz="1800" dirty="0"/>
              <a:t>Energy Efficiency</a:t>
            </a:r>
          </a:p>
          <a:p>
            <a:pPr lvl="1"/>
            <a:r>
              <a:rPr lang="en-US" sz="1800" dirty="0"/>
              <a:t>Waste Reduction</a:t>
            </a:r>
          </a:p>
          <a:p>
            <a:pPr lvl="1"/>
            <a:r>
              <a:rPr lang="en-US" sz="1800" dirty="0"/>
              <a:t>Water Conservation</a:t>
            </a:r>
          </a:p>
          <a:p>
            <a:pPr lvl="1"/>
            <a:r>
              <a:rPr lang="en-US" sz="1800" dirty="0"/>
              <a:t>Social Equity and Just Economy</a:t>
            </a:r>
          </a:p>
          <a:p>
            <a:pPr lvl="1"/>
            <a:r>
              <a:rPr lang="en-US" sz="1800" dirty="0"/>
              <a:t>Life Cycle Costs: “cradle to grave” costs (should be “</a:t>
            </a:r>
            <a:r>
              <a:rPr lang="en-US" sz="1800" i="1" dirty="0"/>
              <a:t>cradle to cradle</a:t>
            </a:r>
            <a:r>
              <a:rPr lang="en-US" sz="1800" dirty="0"/>
              <a:t>”)</a:t>
            </a:r>
          </a:p>
          <a:p>
            <a:pPr lvl="1"/>
            <a:r>
              <a:rPr lang="en-US" sz="1800" b="1" dirty="0">
                <a:solidFill>
                  <a:srgbClr val="FF0000"/>
                </a:solidFill>
              </a:rPr>
              <a:t>Safety: goals are similar (save money, protect environment and humans)</a:t>
            </a:r>
          </a:p>
          <a:p>
            <a:pPr>
              <a:spcBef>
                <a:spcPts val="1200"/>
              </a:spcBef>
            </a:pPr>
            <a:r>
              <a:rPr lang="en-US" sz="2200" b="1" dirty="0">
                <a:solidFill>
                  <a:srgbClr val="592A8A"/>
                </a:solidFill>
              </a:rPr>
              <a:t>ECU Sustainability Plan:  2019-2023</a:t>
            </a:r>
          </a:p>
          <a:p>
            <a:pPr lvl="1"/>
            <a:r>
              <a:rPr lang="en-US" sz="1800" dirty="0"/>
              <a:t>Campus Grounds</a:t>
            </a:r>
          </a:p>
          <a:p>
            <a:pPr lvl="1"/>
            <a:r>
              <a:rPr lang="en-US" sz="1800" dirty="0"/>
              <a:t>Materials Management</a:t>
            </a:r>
          </a:p>
          <a:p>
            <a:pPr lvl="1"/>
            <a:r>
              <a:rPr lang="en-US" sz="1800" dirty="0"/>
              <a:t>Climate Change Mitigation</a:t>
            </a:r>
          </a:p>
          <a:p>
            <a:pPr lvl="1"/>
            <a:r>
              <a:rPr lang="en-US" sz="1800" dirty="0"/>
              <a:t>Academics and Research</a:t>
            </a:r>
          </a:p>
        </p:txBody>
      </p:sp>
      <p:pic>
        <p:nvPicPr>
          <p:cNvPr id="8" name="Picture 7">
            <a:extLst>
              <a:ext uri="{FF2B5EF4-FFF2-40B4-BE49-F238E27FC236}">
                <a16:creationId xmlns:a16="http://schemas.microsoft.com/office/drawing/2014/main" id="{699CDEB1-C4C2-EC42-38EF-76CAED7ADD67}"/>
              </a:ext>
            </a:extLst>
          </p:cNvPr>
          <p:cNvPicPr>
            <a:picLocks noChangeAspect="1"/>
          </p:cNvPicPr>
          <p:nvPr/>
        </p:nvPicPr>
        <p:blipFill>
          <a:blip r:embed="rId5"/>
          <a:stretch>
            <a:fillRect/>
          </a:stretch>
        </p:blipFill>
        <p:spPr>
          <a:xfrm>
            <a:off x="5620594" y="4550735"/>
            <a:ext cx="2799521" cy="1395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52102095"/>
      </p:ext>
    </p:extLst>
  </p:cSld>
  <p:clrMapOvr>
    <a:masterClrMapping/>
  </p:clrMapOvr>
</p:sld>
</file>

<file path=ppt/theme/theme1.xml><?xml version="1.0" encoding="utf-8"?>
<a:theme xmlns:a="http://schemas.openxmlformats.org/drawingml/2006/main" name="East Carolina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42E86CD4-5FFD-484E-B60A-F177A0900FC3}" vid="{EB3836B0-D181-4F45-8AC8-16B7C9EE7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8C47C8D0CB1843B4721C104A7F38D0" ma:contentTypeVersion="6" ma:contentTypeDescription="Create a new document." ma:contentTypeScope="" ma:versionID="da9adb3973c9f9e68d93e24fbd44d9f8">
  <xsd:schema xmlns:xsd="http://www.w3.org/2001/XMLSchema" xmlns:xs="http://www.w3.org/2001/XMLSchema" xmlns:p="http://schemas.microsoft.com/office/2006/metadata/properties" xmlns:ns2="8c10a437-9e01-4689-9142-e8cd2ea3f239" xmlns:ns3="7ca989a7-0ba6-448a-9551-fa8bba2ada29" targetNamespace="http://schemas.microsoft.com/office/2006/metadata/properties" ma:root="true" ma:fieldsID="1757e83925aab2723fc7b7cc515761cb" ns2:_="" ns3:_="">
    <xsd:import namespace="8c10a437-9e01-4689-9142-e8cd2ea3f239"/>
    <xsd:import namespace="7ca989a7-0ba6-448a-9551-fa8bba2ada2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0a437-9e01-4689-9142-e8cd2ea3f2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a989a7-0ba6-448a-9551-fa8bba2ada2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7331D8-E9E9-48DF-AFDF-B85058A84AA1}">
  <ds:schemaRefs>
    <ds:schemaRef ds:uri="http://schemas.microsoft.com/sharepoint/v3/contenttype/forms"/>
  </ds:schemaRefs>
</ds:datastoreItem>
</file>

<file path=customXml/itemProps2.xml><?xml version="1.0" encoding="utf-8"?>
<ds:datastoreItem xmlns:ds="http://schemas.openxmlformats.org/officeDocument/2006/customXml" ds:itemID="{A881A05C-04F3-4CE7-92EE-223C3AED3894}"/>
</file>

<file path=customXml/itemProps3.xml><?xml version="1.0" encoding="utf-8"?>
<ds:datastoreItem xmlns:ds="http://schemas.openxmlformats.org/officeDocument/2006/customXml" ds:itemID="{49045E8B-51FA-401A-B7A3-9DFA1E42E1A8}"/>
</file>

<file path=docProps/app.xml><?xml version="1.0" encoding="utf-8"?>
<Properties xmlns="http://schemas.openxmlformats.org/officeDocument/2006/extended-properties" xmlns:vt="http://schemas.openxmlformats.org/officeDocument/2006/docPropsVTypes">
  <Template>Powerpointtemplate_ECU-Pirate_statue</Template>
  <TotalTime>13451</TotalTime>
  <Words>3035</Words>
  <Application>Microsoft Office PowerPoint</Application>
  <PresentationFormat>On-screen Show (4:3)</PresentationFormat>
  <Paragraphs>240</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Avenir Next LT Pro</vt:lpstr>
      <vt:lpstr>Calibri</vt:lpstr>
      <vt:lpstr>Symbol</vt:lpstr>
      <vt:lpstr>East Carolina University</vt:lpstr>
      <vt:lpstr>PowerPoint Presentation</vt:lpstr>
      <vt:lpstr>5 Essential Ingredients to Successful University Environmental Action</vt:lpstr>
      <vt:lpstr>1.  Understand How the Institution Works – Decision Making and Stakeholders</vt:lpstr>
      <vt:lpstr>OTHER:  UNC Board of Governors</vt:lpstr>
      <vt:lpstr>PowerPoint Presentation</vt:lpstr>
      <vt:lpstr>2.  University Commitment and Support</vt:lpstr>
      <vt:lpstr>3.  University-Wide Environmental Committee</vt:lpstr>
      <vt:lpstr>4.  Individual Leaders</vt:lpstr>
      <vt:lpstr>5.  Understanding the Basics of  Environmental Protection</vt:lpstr>
      <vt:lpstr>Health and Wellbeing</vt:lpstr>
      <vt:lpstr>Importance of Data Collection to Create Environmental Change on Campus</vt:lpstr>
      <vt:lpstr>Types of Data to Measure Progress</vt:lpstr>
      <vt:lpstr>PowerPoint Presentation</vt:lpstr>
      <vt:lpstr>PowerPoint Presentation</vt:lpstr>
      <vt:lpstr>GHG Emissions Inventory</vt:lpstr>
      <vt:lpstr>PowerPoint Presentation</vt:lpstr>
      <vt:lpstr>Types of Data to Inform Change</vt:lpstr>
      <vt:lpstr>Consider the Economics</vt:lpstr>
      <vt:lpstr>Biggest Opportunities for Savings</vt:lpstr>
      <vt:lpstr>Recruitment Value:  STARS Silver Rating</vt:lpstr>
      <vt:lpstr>Recruitment Value</vt:lpstr>
      <vt:lpstr>Looking Ahead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Webb, Brandon</dc:creator>
  <cp:lastModifiedBy>Carwein, Chad Gregory</cp:lastModifiedBy>
  <cp:revision>40</cp:revision>
  <cp:lastPrinted>2022-09-22T18:48:46Z</cp:lastPrinted>
  <dcterms:created xsi:type="dcterms:W3CDTF">2017-09-21T16:40:18Z</dcterms:created>
  <dcterms:modified xsi:type="dcterms:W3CDTF">2024-05-03T13:03:12Z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0x010100058C47C8D0CB1843B4721C104A7F38D0</vt:lpwstr>
  </property>
</Properties>
</file>