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61"/>
  </p:notesMasterIdLst>
  <p:sldIdLst>
    <p:sldId id="256" r:id="rId5"/>
    <p:sldId id="257" r:id="rId6"/>
    <p:sldId id="882" r:id="rId7"/>
    <p:sldId id="689" r:id="rId8"/>
    <p:sldId id="293" r:id="rId9"/>
    <p:sldId id="866" r:id="rId10"/>
    <p:sldId id="425" r:id="rId11"/>
    <p:sldId id="848" r:id="rId12"/>
    <p:sldId id="842" r:id="rId13"/>
    <p:sldId id="868" r:id="rId14"/>
    <p:sldId id="888" r:id="rId15"/>
    <p:sldId id="813" r:id="rId16"/>
    <p:sldId id="827" r:id="rId17"/>
    <p:sldId id="815" r:id="rId18"/>
    <p:sldId id="879" r:id="rId19"/>
    <p:sldId id="889" r:id="rId20"/>
    <p:sldId id="647" r:id="rId21"/>
    <p:sldId id="874" r:id="rId22"/>
    <p:sldId id="869" r:id="rId23"/>
    <p:sldId id="870" r:id="rId24"/>
    <p:sldId id="871" r:id="rId25"/>
    <p:sldId id="878" r:id="rId26"/>
    <p:sldId id="875" r:id="rId27"/>
    <p:sldId id="877" r:id="rId28"/>
    <p:sldId id="271" r:id="rId29"/>
    <p:sldId id="876" r:id="rId30"/>
    <p:sldId id="258" r:id="rId31"/>
    <p:sldId id="270" r:id="rId32"/>
    <p:sldId id="274" r:id="rId33"/>
    <p:sldId id="264" r:id="rId34"/>
    <p:sldId id="886" r:id="rId35"/>
    <p:sldId id="887" r:id="rId36"/>
    <p:sldId id="885" r:id="rId37"/>
    <p:sldId id="872" r:id="rId38"/>
    <p:sldId id="873" r:id="rId39"/>
    <p:sldId id="280" r:id="rId40"/>
    <p:sldId id="880" r:id="rId41"/>
    <p:sldId id="881" r:id="rId42"/>
    <p:sldId id="883" r:id="rId43"/>
    <p:sldId id="890" r:id="rId44"/>
    <p:sldId id="884" r:id="rId45"/>
    <p:sldId id="654" r:id="rId46"/>
    <p:sldId id="279" r:id="rId47"/>
    <p:sldId id="269" r:id="rId48"/>
    <p:sldId id="278" r:id="rId49"/>
    <p:sldId id="860" r:id="rId50"/>
    <p:sldId id="851" r:id="rId51"/>
    <p:sldId id="276" r:id="rId52"/>
    <p:sldId id="694" r:id="rId53"/>
    <p:sldId id="263" r:id="rId54"/>
    <p:sldId id="833" r:id="rId55"/>
    <p:sldId id="275" r:id="rId56"/>
    <p:sldId id="261" r:id="rId57"/>
    <p:sldId id="260" r:id="rId58"/>
    <p:sldId id="273" r:id="rId59"/>
    <p:sldId id="259"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43471B-176A-B000-328E-425E988A7977}" name="Carwein, Chad Gregory" initials="CC" userId="S::carweinc15@ecu.edu::80780f6b-c950-4cab-b889-f78ac9823d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937"/>
    <p:restoredTop sz="90204"/>
  </p:normalViewPr>
  <p:slideViewPr>
    <p:cSldViewPr snapToGrid="0">
      <p:cViewPr varScale="1">
        <p:scale>
          <a:sx n="75" d="100"/>
          <a:sy n="75" d="100"/>
        </p:scale>
        <p:origin x="53" y="38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DE39AD9E-A9CD-4D27-8F42-04CAE2C45C46}" authorId="{A143471B-176A-B000-328E-425E988A7977}" created="2025-03-21T13:14:00.113">
    <pc:sldMkLst xmlns:pc="http://schemas.microsoft.com/office/powerpoint/2013/main/command">
      <pc:docMk/>
      <pc:sldMk cId="0" sldId="256"/>
    </pc:sldMkLst>
    <p188:txBody>
      <a:bodyPr/>
      <a:lstStyle/>
      <a:p>
        <a:r>
          <a:rPr lang="en-US"/>
          <a:t>Here are my notes for updating this presentation:
General:
- I like the opening exercise to get everyone thinking and sharing to kick things off
- I like the historical perspective provided about the MDGs to the SDGs, but there needs to be some additional background info shared first like a list of international accords:  Brundtland Commission in 1987 plus Montreal Protocol (1987), IPCC (1988), Basel Convention (1989), UN Framework on Climate Change (1992), Kyoto Protocol (1997), Rio+20 (2012), Paris Agreement (2015):  https://www.unep.org/multilateral-actions-safeguard-environment-timeline
- Also, I would like to see more of the sustainability diagrams included in a chronological order starting with the three pillars, then the venn diagram, then Triple Bottom Line (business) followed by:
- Add planetary boundary model (2009)
- Add 3-Nested Dependencies model (20210)
- Add Donut Economics model (2012)
Then I would like to see the presentation touch on the human impacts on environmental sustainability and vice versa:
- Add slide on Healthy Ecosystems
- Add slide on Public Health Impacts
- Add slide on GHG accounting
Next, the presentation should transition into threats and solutions and systems thinking:
- Add slide on Climate Change Feedback Loops
- Add slide on Systems-Thinking Approach
I think we can remove slides: 7, 10, 11, and 12
I do like the second exercise in ranking the top 5 out of 17 SDGs - it gets people critically thinking about how difficult it is to prioritize depending on individual perspectives - what's most important???
Finish with:
- Add penultimate slides on Global Biodiversity Hotspot #36
- Add final slide to tie Global Scale back to National/Regional then Local with mentioning/images of City Council &gt; EAC &gt; Nonprofits &gt; City Susty Mgr position &gt; Local ACTION!!!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Think about definitions and explore related issues, topics, to help us kick off</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18D9A85-4F07-764B-A99A-DDC4F9E41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13</a:t>
            </a:fld>
            <a:endParaRPr lang="en-US" altLang="en-US" sz="1200"/>
          </a:p>
        </p:txBody>
      </p:sp>
      <p:sp>
        <p:nvSpPr>
          <p:cNvPr id="44035" name="Rectangle 2">
            <a:extLst>
              <a:ext uri="{FF2B5EF4-FFF2-40B4-BE49-F238E27FC236}">
                <a16:creationId xmlns:a16="http://schemas.microsoft.com/office/drawing/2014/main" id="{6375F9BE-E481-E54D-BB8F-778961CE728E}"/>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43398ED8-0B29-D84A-A7F6-3C23611FC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bioconcentration</a:t>
            </a:r>
          </a:p>
        </p:txBody>
      </p:sp>
    </p:spTree>
    <p:extLst>
      <p:ext uri="{BB962C8B-B14F-4D97-AF65-F5344CB8AC3E}">
        <p14:creationId xmlns:p14="http://schemas.microsoft.com/office/powerpoint/2010/main" val="175478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18D9A85-4F07-764B-A99A-DDC4F9E41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14</a:t>
            </a:fld>
            <a:endParaRPr lang="en-US" altLang="en-US" sz="1200"/>
          </a:p>
        </p:txBody>
      </p:sp>
      <p:sp>
        <p:nvSpPr>
          <p:cNvPr id="44035" name="Rectangle 2">
            <a:extLst>
              <a:ext uri="{FF2B5EF4-FFF2-40B4-BE49-F238E27FC236}">
                <a16:creationId xmlns:a16="http://schemas.microsoft.com/office/drawing/2014/main" id="{6375F9BE-E481-E54D-BB8F-778961CE728E}"/>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43398ED8-0B29-D84A-A7F6-3C23611FC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Could free up land for wilderness and conservation, carbon capture, </a:t>
            </a:r>
            <a:r>
              <a:rPr lang="en-US" altLang="en-US" dirty="0" err="1">
                <a:latin typeface="Arial" panose="020B0604020202020204" pitchFamily="34" charset="0"/>
                <a:ea typeface="ＭＳ Ｐゴシック" panose="020B0600070205080204" pitchFamily="34" charset="-128"/>
              </a:rPr>
              <a:t>etc</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387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6B288B07-BB68-CF4B-ADA7-9468219AF91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25647020-A4AF-E24A-B0B1-7CC421726B65}" type="slidenum">
              <a:rPr lang="en-US" altLang="en-US">
                <a:latin typeface="Times" pitchFamily="2" charset="0"/>
              </a:rPr>
              <a:pPr algn="r">
                <a:spcBef>
                  <a:spcPct val="0"/>
                </a:spcBef>
              </a:pPr>
              <a:t>15</a:t>
            </a:fld>
            <a:endParaRPr lang="en-US" altLang="en-US">
              <a:latin typeface="Times" pitchFamily="2" charset="0"/>
            </a:endParaRPr>
          </a:p>
        </p:txBody>
      </p:sp>
      <p:sp>
        <p:nvSpPr>
          <p:cNvPr id="58370" name="Rectangle 2">
            <a:extLst>
              <a:ext uri="{FF2B5EF4-FFF2-40B4-BE49-F238E27FC236}">
                <a16:creationId xmlns:a16="http://schemas.microsoft.com/office/drawing/2014/main" id="{83DDC1D8-327A-0A46-8D07-2FAB8C0AB069}"/>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8371" name="Rectangle 3">
            <a:extLst>
              <a:ext uri="{FF2B5EF4-FFF2-40B4-BE49-F238E27FC236}">
                <a16:creationId xmlns:a16="http://schemas.microsoft.com/office/drawing/2014/main" id="{13F8D2A4-D995-B44D-AB19-B76160FEEAF3}"/>
              </a:ext>
            </a:extLst>
          </p:cNvPr>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ea typeface="ＭＳ Ｐゴシック" panose="020B0600070205080204" pitchFamily="34" charset="-128"/>
              </a:rPr>
              <a:t>Figure 56.21 </a:t>
            </a:r>
            <a:r>
              <a:rPr lang="en-US" altLang="en-US">
                <a:solidFill>
                  <a:srgbClr val="000000"/>
                </a:solidFill>
                <a:latin typeface="Times New Roman" panose="02020603050405020304" pitchFamily="18" charset="0"/>
                <a:ea typeface="ＭＳ Ｐゴシック" panose="020B0600070205080204" pitchFamily="34" charset="-128"/>
              </a:rPr>
              <a:t>The Greenhouse Effect.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DF3A-F677-D4EE-17ED-4B8164C4087E}"/>
            </a:ext>
          </a:extLst>
        </p:cNvPr>
        <p:cNvGrpSpPr/>
        <p:nvPr/>
      </p:nvGrpSpPr>
      <p:grpSpPr>
        <a:xfrm>
          <a:off x="0" y="0"/>
          <a:ext cx="0" cy="0"/>
          <a:chOff x="0" y="0"/>
          <a:chExt cx="0" cy="0"/>
        </a:xfrm>
      </p:grpSpPr>
      <p:sp>
        <p:nvSpPr>
          <p:cNvPr id="44034" name="Rectangle 7">
            <a:extLst>
              <a:ext uri="{FF2B5EF4-FFF2-40B4-BE49-F238E27FC236}">
                <a16:creationId xmlns:a16="http://schemas.microsoft.com/office/drawing/2014/main" id="{1E7AD089-17AC-A537-7AB2-9359AD4F7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16</a:t>
            </a:fld>
            <a:endParaRPr lang="en-US" altLang="en-US" sz="1200"/>
          </a:p>
        </p:txBody>
      </p:sp>
      <p:sp>
        <p:nvSpPr>
          <p:cNvPr id="44035" name="Rectangle 2">
            <a:extLst>
              <a:ext uri="{FF2B5EF4-FFF2-40B4-BE49-F238E27FC236}">
                <a16:creationId xmlns:a16="http://schemas.microsoft.com/office/drawing/2014/main" id="{F72511AF-3C2B-59D2-9BCF-3AD3FB8E46FD}"/>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DD9C30D6-DD21-2536-AB00-5AD7F8F79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Could free up land for wilderness and conservation, carbon capture, </a:t>
            </a:r>
            <a:r>
              <a:rPr lang="en-US" altLang="en-US" dirty="0" err="1">
                <a:latin typeface="Arial" panose="020B0604020202020204" pitchFamily="34" charset="0"/>
                <a:ea typeface="ＭＳ Ｐゴシック" panose="020B0600070205080204" pitchFamily="34" charset="-128"/>
              </a:rPr>
              <a:t>etc</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314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Figure 14.27 A: Human activity has already dramatically raised the concentration of carbon dioxide in the atmosphere. B: As a result, the average temperature of the planet has shown a warming trend for the past century. C: Computer projections consistently show that the planet will warm much more in the next century if the concentration of atmospheric carbon dioxide continues to increase. This graph shows three scenarios. In RCP 2.6, greenhouse gas emissions peak by 2020 and then substantially drop after that. In RCP 4.5, emissions peak around 2040 before declining. And in RCP 8.5, emissions rise throughout the twenty-first century. Rapid climate change may raise the extinction rate by reducing suitable habitat for species.</a:t>
            </a:r>
          </a:p>
          <a:p>
            <a:r>
              <a:rPr lang="en-US" dirty="0"/>
              <a:t>I am more optimistic in general because folks your age often seem to view this as an urgent matter, and with technological changes moving to low carbon is probably relatively painless, and some economists think it </a:t>
            </a:r>
            <a:r>
              <a:rPr lang="en-US"/>
              <a:t>could be </a:t>
            </a:r>
            <a:r>
              <a:rPr lang="en-US" dirty="0"/>
              <a:t>very positive.</a:t>
            </a:r>
          </a:p>
        </p:txBody>
      </p:sp>
      <p:sp>
        <p:nvSpPr>
          <p:cNvPr id="4" name="Slide Number Placeholder 3"/>
          <p:cNvSpPr>
            <a:spLocks noGrp="1"/>
          </p:cNvSpPr>
          <p:nvPr>
            <p:ph type="sldNum" sz="quarter" idx="5"/>
          </p:nvPr>
        </p:nvSpPr>
        <p:spPr/>
        <p:txBody>
          <a:bodyPr/>
          <a:lstStyle/>
          <a:p>
            <a:fld id="{4B57D567-F834-6140-B6A1-EB27B11F7DE4}" type="slidenum">
              <a:rPr lang="en-US" altLang="en-US" smtClean="0"/>
              <a:pPr/>
              <a:t>17</a:t>
            </a:fld>
            <a:endParaRPr lang="en-US" altLang="en-US"/>
          </a:p>
        </p:txBody>
      </p:sp>
    </p:spTree>
    <p:extLst>
      <p:ext uri="{BB962C8B-B14F-4D97-AF65-F5344CB8AC3E}">
        <p14:creationId xmlns:p14="http://schemas.microsoft.com/office/powerpoint/2010/main" val="97461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126-B645-9C68-F618-62BA9396D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AF32A-9E05-8AE0-C3DD-4A4B35BCEF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B9A7946-7FD4-782B-CC93-44300F65F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48DEAB-3126-162C-230A-62A5F8FA4F9C}"/>
              </a:ext>
            </a:extLst>
          </p:cNvPr>
          <p:cNvSpPr>
            <a:spLocks noGrp="1"/>
          </p:cNvSpPr>
          <p:nvPr>
            <p:ph type="sldNum" sz="quarter" idx="5"/>
          </p:nvPr>
        </p:nvSpPr>
        <p:spPr/>
        <p:txBody>
          <a:bodyPr/>
          <a:lstStyle/>
          <a:p>
            <a:fld id="{4B57D567-F834-6140-B6A1-EB27B11F7DE4}" type="slidenum">
              <a:rPr lang="en-US" altLang="en-US" smtClean="0"/>
              <a:pPr/>
              <a:t>18</a:t>
            </a:fld>
            <a:endParaRPr lang="en-US" altLang="en-US"/>
          </a:p>
        </p:txBody>
      </p:sp>
    </p:spTree>
    <p:extLst>
      <p:ext uri="{BB962C8B-B14F-4D97-AF65-F5344CB8AC3E}">
        <p14:creationId xmlns:p14="http://schemas.microsoft.com/office/powerpoint/2010/main" val="415912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B2F2-0F1B-AAE7-F505-8F6814DF1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6B307-6B28-6ADB-104A-EF1D046607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ABC99E-AD4D-6CD9-E27B-CF7286813F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9AB65-64CF-DD75-E782-C668CE646D0E}"/>
              </a:ext>
            </a:extLst>
          </p:cNvPr>
          <p:cNvSpPr>
            <a:spLocks noGrp="1"/>
          </p:cNvSpPr>
          <p:nvPr>
            <p:ph type="sldNum" sz="quarter" idx="5"/>
          </p:nvPr>
        </p:nvSpPr>
        <p:spPr/>
        <p:txBody>
          <a:bodyPr/>
          <a:lstStyle/>
          <a:p>
            <a:fld id="{4B57D567-F834-6140-B6A1-EB27B11F7DE4}" type="slidenum">
              <a:rPr lang="en-US" altLang="en-US" smtClean="0"/>
              <a:pPr/>
              <a:t>19</a:t>
            </a:fld>
            <a:endParaRPr lang="en-US" altLang="en-US"/>
          </a:p>
        </p:txBody>
      </p:sp>
    </p:spTree>
    <p:extLst>
      <p:ext uri="{BB962C8B-B14F-4D97-AF65-F5344CB8AC3E}">
        <p14:creationId xmlns:p14="http://schemas.microsoft.com/office/powerpoint/2010/main" val="2514711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E3A7-171B-A51B-0393-337989C87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6B001-0E4F-A7CE-0A6D-17EE29F819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FB8792-96EA-86E0-60E9-5733E5DC37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2AEE92-F919-87E6-314F-FAABA484F464}"/>
              </a:ext>
            </a:extLst>
          </p:cNvPr>
          <p:cNvSpPr>
            <a:spLocks noGrp="1"/>
          </p:cNvSpPr>
          <p:nvPr>
            <p:ph type="sldNum" sz="quarter" idx="5"/>
          </p:nvPr>
        </p:nvSpPr>
        <p:spPr/>
        <p:txBody>
          <a:bodyPr/>
          <a:lstStyle/>
          <a:p>
            <a:fld id="{4B57D567-F834-6140-B6A1-EB27B11F7DE4}" type="slidenum">
              <a:rPr lang="en-US" altLang="en-US" smtClean="0"/>
              <a:pPr/>
              <a:t>20</a:t>
            </a:fld>
            <a:endParaRPr lang="en-US" altLang="en-US"/>
          </a:p>
        </p:txBody>
      </p:sp>
    </p:spTree>
    <p:extLst>
      <p:ext uri="{BB962C8B-B14F-4D97-AF65-F5344CB8AC3E}">
        <p14:creationId xmlns:p14="http://schemas.microsoft.com/office/powerpoint/2010/main" val="3802271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23952-AF96-2E93-B57F-1D5D756B9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5BF43-8ACE-5206-AF64-365F236A73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0BFE6B-88EA-2BCA-46B1-317801AE69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DAFCC-B161-79F0-63FD-61163116E4BF}"/>
              </a:ext>
            </a:extLst>
          </p:cNvPr>
          <p:cNvSpPr>
            <a:spLocks noGrp="1"/>
          </p:cNvSpPr>
          <p:nvPr>
            <p:ph type="sldNum" sz="quarter" idx="5"/>
          </p:nvPr>
        </p:nvSpPr>
        <p:spPr/>
        <p:txBody>
          <a:bodyPr/>
          <a:lstStyle/>
          <a:p>
            <a:fld id="{4B57D567-F834-6140-B6A1-EB27B11F7DE4}" type="slidenum">
              <a:rPr lang="en-US" altLang="en-US" smtClean="0"/>
              <a:pPr/>
              <a:t>21</a:t>
            </a:fld>
            <a:endParaRPr lang="en-US" altLang="en-US"/>
          </a:p>
        </p:txBody>
      </p:sp>
    </p:spTree>
    <p:extLst>
      <p:ext uri="{BB962C8B-B14F-4D97-AF65-F5344CB8AC3E}">
        <p14:creationId xmlns:p14="http://schemas.microsoft.com/office/powerpoint/2010/main" val="53516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7F07-42F6-A030-0B40-D8492B009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31FBE-D783-1225-6F11-FFBD0DF7B1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808FE8-F1DA-0AE0-BDF1-CDED396DA1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C9001-F824-6939-47A5-A2BFBAC6D2EC}"/>
              </a:ext>
            </a:extLst>
          </p:cNvPr>
          <p:cNvSpPr>
            <a:spLocks noGrp="1"/>
          </p:cNvSpPr>
          <p:nvPr>
            <p:ph type="sldNum" sz="quarter" idx="5"/>
          </p:nvPr>
        </p:nvSpPr>
        <p:spPr/>
        <p:txBody>
          <a:bodyPr/>
          <a:lstStyle/>
          <a:p>
            <a:fld id="{4B57D567-F834-6140-B6A1-EB27B11F7DE4}" type="slidenum">
              <a:rPr lang="en-US" altLang="en-US" smtClean="0"/>
              <a:pPr/>
              <a:t>22</a:t>
            </a:fld>
            <a:endParaRPr lang="en-US" altLang="en-US"/>
          </a:p>
        </p:txBody>
      </p:sp>
    </p:spTree>
    <p:extLst>
      <p:ext uri="{BB962C8B-B14F-4D97-AF65-F5344CB8AC3E}">
        <p14:creationId xmlns:p14="http://schemas.microsoft.com/office/powerpoint/2010/main" val="200685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70da965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70da965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7D5A-BC49-6992-1A5B-81DC394A2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C3F52-BF7F-2D03-7A87-D4295414ED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9A7608-B282-8B8B-0AF3-D3DF3B28F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873299-A77C-A132-B775-2C90C0023A13}"/>
              </a:ext>
            </a:extLst>
          </p:cNvPr>
          <p:cNvSpPr>
            <a:spLocks noGrp="1"/>
          </p:cNvSpPr>
          <p:nvPr>
            <p:ph type="sldNum" sz="quarter" idx="5"/>
          </p:nvPr>
        </p:nvSpPr>
        <p:spPr/>
        <p:txBody>
          <a:bodyPr/>
          <a:lstStyle/>
          <a:p>
            <a:fld id="{4B57D567-F834-6140-B6A1-EB27B11F7DE4}" type="slidenum">
              <a:rPr lang="en-US" altLang="en-US" smtClean="0"/>
              <a:pPr/>
              <a:t>23</a:t>
            </a:fld>
            <a:endParaRPr lang="en-US" altLang="en-US"/>
          </a:p>
        </p:txBody>
      </p:sp>
    </p:spTree>
    <p:extLst>
      <p:ext uri="{BB962C8B-B14F-4D97-AF65-F5344CB8AC3E}">
        <p14:creationId xmlns:p14="http://schemas.microsoft.com/office/powerpoint/2010/main" val="133348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B1879-981E-E4A0-7057-2F94DF50C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09CEE-AB0C-0617-5544-5FC327AA81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CC3FC3-3494-96BE-5DFE-32A9BCA66304}"/>
              </a:ext>
            </a:extLst>
          </p:cNvPr>
          <p:cNvSpPr>
            <a:spLocks noGrp="1"/>
          </p:cNvSpPr>
          <p:nvPr>
            <p:ph type="body" idx="1"/>
          </p:nvPr>
        </p:nvSpPr>
        <p:spPr/>
        <p:txBody>
          <a:bodyPr/>
          <a:lstStyle/>
          <a:p>
            <a:r>
              <a:rPr lang="en-US" dirty="0"/>
              <a:t>Fossil fuels have provided cheap, convenient energy but with a major downside</a:t>
            </a:r>
          </a:p>
        </p:txBody>
      </p:sp>
      <p:sp>
        <p:nvSpPr>
          <p:cNvPr id="4" name="Slide Number Placeholder 3">
            <a:extLst>
              <a:ext uri="{FF2B5EF4-FFF2-40B4-BE49-F238E27FC236}">
                <a16:creationId xmlns:a16="http://schemas.microsoft.com/office/drawing/2014/main" id="{E96CA1F5-E3D6-C5A7-34A1-144C1E4350B1}"/>
              </a:ext>
            </a:extLst>
          </p:cNvPr>
          <p:cNvSpPr>
            <a:spLocks noGrp="1"/>
          </p:cNvSpPr>
          <p:nvPr>
            <p:ph type="sldNum" sz="quarter" idx="5"/>
          </p:nvPr>
        </p:nvSpPr>
        <p:spPr/>
        <p:txBody>
          <a:bodyPr/>
          <a:lstStyle/>
          <a:p>
            <a:fld id="{4B57D567-F834-6140-B6A1-EB27B11F7DE4}" type="slidenum">
              <a:rPr lang="en-US" altLang="en-US" smtClean="0"/>
              <a:pPr/>
              <a:t>24</a:t>
            </a:fld>
            <a:endParaRPr lang="en-US" altLang="en-US"/>
          </a:p>
        </p:txBody>
      </p:sp>
    </p:spTree>
    <p:extLst>
      <p:ext uri="{BB962C8B-B14F-4D97-AF65-F5344CB8AC3E}">
        <p14:creationId xmlns:p14="http://schemas.microsoft.com/office/powerpoint/2010/main" val="413846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70da965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70da965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37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EC7C-B6A1-CF90-DCF0-33214D76F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E07DA-A1FA-F480-71AF-F4D7126399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1815C6-A810-B0EA-8817-92738D4810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E32BD5-47A1-BFB0-1E37-F6A1F7AD7569}"/>
              </a:ext>
            </a:extLst>
          </p:cNvPr>
          <p:cNvSpPr>
            <a:spLocks noGrp="1"/>
          </p:cNvSpPr>
          <p:nvPr>
            <p:ph type="sldNum" sz="quarter" idx="5"/>
          </p:nvPr>
        </p:nvSpPr>
        <p:spPr/>
        <p:txBody>
          <a:bodyPr/>
          <a:lstStyle/>
          <a:p>
            <a:fld id="{4B57D567-F834-6140-B6A1-EB27B11F7DE4}" type="slidenum">
              <a:rPr lang="en-US" altLang="en-US" smtClean="0"/>
              <a:pPr/>
              <a:t>26</a:t>
            </a:fld>
            <a:endParaRPr lang="en-US" altLang="en-US"/>
          </a:p>
        </p:txBody>
      </p:sp>
    </p:spTree>
    <p:extLst>
      <p:ext uri="{BB962C8B-B14F-4D97-AF65-F5344CB8AC3E}">
        <p14:creationId xmlns:p14="http://schemas.microsoft.com/office/powerpoint/2010/main" val="332435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70da965b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70da965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942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856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a4ec624d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a4ec624d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CB7EC33B-25C7-2844-96BB-CCF900B6B13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3">
            <a:extLst>
              <a:ext uri="{FF2B5EF4-FFF2-40B4-BE49-F238E27FC236}">
                <a16:creationId xmlns:a16="http://schemas.microsoft.com/office/drawing/2014/main" id="{C92CAC6C-BA84-F848-9ADC-E153F7895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Saying we can, not that we will</a:t>
            </a:r>
          </a:p>
          <a:p>
            <a:pPr eaLnBrk="1" hangingPunct="1"/>
            <a:r>
              <a:rPr lang="en-US" b="0" i="0" u="none" strike="noStrike" dirty="0">
                <a:solidFill>
                  <a:srgbClr val="444444"/>
                </a:solidFill>
                <a:effectLst/>
                <a:latin typeface="DDG_ProximaNova"/>
              </a:rPr>
              <a:t>The ozone layer or ozone shield is a region of Earth's stratosphere that absorbs most of the Sun's ultraviolet radiation.</a:t>
            </a: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29307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CB7EC33B-25C7-2844-96BB-CCF900B6B13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3">
            <a:extLst>
              <a:ext uri="{FF2B5EF4-FFF2-40B4-BE49-F238E27FC236}">
                <a16:creationId xmlns:a16="http://schemas.microsoft.com/office/drawing/2014/main" id="{C92CAC6C-BA84-F848-9ADC-E153F7895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471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C3B0AD7D-5C7B-FC0F-BE01-B43C9CAFEA7F}"/>
            </a:ext>
          </a:extLst>
        </p:cNvPr>
        <p:cNvGrpSpPr/>
        <p:nvPr/>
      </p:nvGrpSpPr>
      <p:grpSpPr>
        <a:xfrm>
          <a:off x="0" y="0"/>
          <a:ext cx="0" cy="0"/>
          <a:chOff x="0" y="0"/>
          <a:chExt cx="0" cy="0"/>
        </a:xfrm>
      </p:grpSpPr>
      <p:sp>
        <p:nvSpPr>
          <p:cNvPr id="57" name="Google Shape;57;g2c70da965be_0_6:notes">
            <a:extLst>
              <a:ext uri="{FF2B5EF4-FFF2-40B4-BE49-F238E27FC236}">
                <a16:creationId xmlns:a16="http://schemas.microsoft.com/office/drawing/2014/main" id="{C1CD2F81-5188-C0CE-9201-E4A2E13EF8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70da965be_0_6:notes">
            <a:extLst>
              <a:ext uri="{FF2B5EF4-FFF2-40B4-BE49-F238E27FC236}">
                <a16:creationId xmlns:a16="http://schemas.microsoft.com/office/drawing/2014/main" id="{A078D765-A3C4-64C4-DE13-0AE0A45BA0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454545"/>
                </a:solidFill>
                <a:effectLst/>
                <a:latin typeface="Frutiger Neue"/>
              </a:rPr>
              <a:t>In 1987, the World Commission on Environment and Development (WCED), which had been set up in 1983, published a report entitled «Our common future». The document came to be known as the «Brundtland Report» after the Commission's chairwoman, Gro Harlem Brundtland. It developed guiding principles for sustainable development as it is generally understood today. UN affiliated.</a:t>
            </a:r>
            <a:endParaRPr dirty="0"/>
          </a:p>
        </p:txBody>
      </p:sp>
    </p:spTree>
    <p:extLst>
      <p:ext uri="{BB962C8B-B14F-4D97-AF65-F5344CB8AC3E}">
        <p14:creationId xmlns:p14="http://schemas.microsoft.com/office/powerpoint/2010/main" val="628588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194C-C24F-81F7-AA81-E45D88036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5C836-959D-2288-5FD9-044E1B7777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F57950-4C96-D9FA-C766-EEB6A9374C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EE8113-EE92-E676-0834-68E4A4D8DB74}"/>
              </a:ext>
            </a:extLst>
          </p:cNvPr>
          <p:cNvSpPr>
            <a:spLocks noGrp="1"/>
          </p:cNvSpPr>
          <p:nvPr>
            <p:ph type="sldNum" sz="quarter" idx="5"/>
          </p:nvPr>
        </p:nvSpPr>
        <p:spPr/>
        <p:txBody>
          <a:bodyPr/>
          <a:lstStyle/>
          <a:p>
            <a:fld id="{4B57D567-F834-6140-B6A1-EB27B11F7DE4}" type="slidenum">
              <a:rPr lang="en-US" altLang="en-US" smtClean="0"/>
              <a:pPr/>
              <a:t>33</a:t>
            </a:fld>
            <a:endParaRPr lang="en-US" altLang="en-US"/>
          </a:p>
        </p:txBody>
      </p:sp>
    </p:spTree>
    <p:extLst>
      <p:ext uri="{BB962C8B-B14F-4D97-AF65-F5344CB8AC3E}">
        <p14:creationId xmlns:p14="http://schemas.microsoft.com/office/powerpoint/2010/main" val="1772346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94FA83A-E405-2D4F-85B6-CD80EB60AB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23BAF1-5680-4744-B301-56958A3E7C81}" type="slidenum">
              <a:rPr lang="en-US" altLang="en-US" sz="1200" smtClean="0"/>
              <a:pPr/>
              <a:t>34</a:t>
            </a:fld>
            <a:endParaRPr lang="en-US" altLang="en-US" sz="1200"/>
          </a:p>
        </p:txBody>
      </p:sp>
      <p:sp>
        <p:nvSpPr>
          <p:cNvPr id="81922" name="Rectangle 2">
            <a:extLst>
              <a:ext uri="{FF2B5EF4-FFF2-40B4-BE49-F238E27FC236}">
                <a16:creationId xmlns:a16="http://schemas.microsoft.com/office/drawing/2014/main" id="{0A3492B0-E34F-E440-877C-5A4597B99DD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1923" name="Rectangle 3">
            <a:extLst>
              <a:ext uri="{FF2B5EF4-FFF2-40B4-BE49-F238E27FC236}">
                <a16:creationId xmlns:a16="http://schemas.microsoft.com/office/drawing/2014/main" id="{C9A7EFF2-8CCB-AB4E-965A-3C8451F88C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932706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94FA83A-E405-2D4F-85B6-CD80EB60AB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23BAF1-5680-4744-B301-56958A3E7C81}" type="slidenum">
              <a:rPr lang="en-US" altLang="en-US" sz="1200" smtClean="0"/>
              <a:pPr/>
              <a:t>35</a:t>
            </a:fld>
            <a:endParaRPr lang="en-US" altLang="en-US" sz="1200"/>
          </a:p>
        </p:txBody>
      </p:sp>
      <p:sp>
        <p:nvSpPr>
          <p:cNvPr id="81922" name="Rectangle 2">
            <a:extLst>
              <a:ext uri="{FF2B5EF4-FFF2-40B4-BE49-F238E27FC236}">
                <a16:creationId xmlns:a16="http://schemas.microsoft.com/office/drawing/2014/main" id="{0A3492B0-E34F-E440-877C-5A4597B99DD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1923" name="Rectangle 3">
            <a:extLst>
              <a:ext uri="{FF2B5EF4-FFF2-40B4-BE49-F238E27FC236}">
                <a16:creationId xmlns:a16="http://schemas.microsoft.com/office/drawing/2014/main" id="{C9A7EFF2-8CCB-AB4E-965A-3C8451F88C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89340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“Systems thinking is a discipline for seeing wholes rather than parts, for seeing patterns of change rather than static snapshots, and for understanding the subtle interconnectedness that gives living systems their unique character.” - Peter Senge, author of The Fifth Discipline: The Art and Practice of the Learning Organization.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40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[Please adjust the</a:t>
            </a:r>
            <a:r>
              <a:rPr lang="en-US" baseline="0" dirty="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37</a:t>
            </a:fld>
            <a:endParaRPr lang="en-US"/>
          </a:p>
        </p:txBody>
      </p:sp>
    </p:spTree>
    <p:extLst>
      <p:ext uri="{BB962C8B-B14F-4D97-AF65-F5344CB8AC3E}">
        <p14:creationId xmlns:p14="http://schemas.microsoft.com/office/powerpoint/2010/main" val="2401789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CFC29603-299D-4845-BF43-3F68B5661CD5}"/>
            </a:ext>
          </a:extLst>
        </p:cNvPr>
        <p:cNvGrpSpPr/>
        <p:nvPr/>
      </p:nvGrpSpPr>
      <p:grpSpPr>
        <a:xfrm>
          <a:off x="0" y="0"/>
          <a:ext cx="0" cy="0"/>
          <a:chOff x="0" y="0"/>
          <a:chExt cx="0" cy="0"/>
        </a:xfrm>
      </p:grpSpPr>
      <p:sp>
        <p:nvSpPr>
          <p:cNvPr id="76" name="Google Shape;76;g2ca4ec624df_0_32:notes">
            <a:extLst>
              <a:ext uri="{FF2B5EF4-FFF2-40B4-BE49-F238E27FC236}">
                <a16:creationId xmlns:a16="http://schemas.microsoft.com/office/drawing/2014/main" id="{CBC5C469-98B2-43B5-F6A1-2D5666D20B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a:extLst>
              <a:ext uri="{FF2B5EF4-FFF2-40B4-BE49-F238E27FC236}">
                <a16:creationId xmlns:a16="http://schemas.microsoft.com/office/drawing/2014/main" id="{5CA494AB-20A8-460D-7EA5-94D03109C3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“Systems thinking is a discipline for seeing wholes rather than parts, for seeing patterns of change rather than static snapshots, and for understanding the subtle interconnectedness that gives living systems their unique character.” - Peter Senge, author of The Fifth Discipline: The Art and Practice of the Learning Organization.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4035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5AD8D4B0-DA56-191B-9FB9-CFE5F9398126}"/>
            </a:ext>
          </a:extLst>
        </p:cNvPr>
        <p:cNvGrpSpPr/>
        <p:nvPr/>
      </p:nvGrpSpPr>
      <p:grpSpPr>
        <a:xfrm>
          <a:off x="0" y="0"/>
          <a:ext cx="0" cy="0"/>
          <a:chOff x="0" y="0"/>
          <a:chExt cx="0" cy="0"/>
        </a:xfrm>
      </p:grpSpPr>
      <p:sp>
        <p:nvSpPr>
          <p:cNvPr id="76" name="Google Shape;76;g2ca4ec624df_0_32:notes">
            <a:extLst>
              <a:ext uri="{FF2B5EF4-FFF2-40B4-BE49-F238E27FC236}">
                <a16:creationId xmlns:a16="http://schemas.microsoft.com/office/drawing/2014/main" id="{C1AA3440-7D03-614F-534F-C2CF649BAD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a:extLst>
              <a:ext uri="{FF2B5EF4-FFF2-40B4-BE49-F238E27FC236}">
                <a16:creationId xmlns:a16="http://schemas.microsoft.com/office/drawing/2014/main" id="{8C5BBE46-0139-506B-AD6D-10F9612E50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“Systems thinking is a discipline for seeing wholes rather than parts, for seeing patterns of change rather than static snapshots, and for understanding the subtle interconnectedness that gives living systems their unique character.” - Peter Senge, author of The Fifth Discipline: The Art and Practice of the Learning Organization.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41427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01048C2C-F9E6-425F-8372-EFAF300C7D2E}"/>
            </a:ext>
          </a:extLst>
        </p:cNvPr>
        <p:cNvGrpSpPr/>
        <p:nvPr/>
      </p:nvGrpSpPr>
      <p:grpSpPr>
        <a:xfrm>
          <a:off x="0" y="0"/>
          <a:ext cx="0" cy="0"/>
          <a:chOff x="0" y="0"/>
          <a:chExt cx="0" cy="0"/>
        </a:xfrm>
      </p:grpSpPr>
      <p:sp>
        <p:nvSpPr>
          <p:cNvPr id="76" name="Google Shape;76;g2ca4ec624df_0_32:notes">
            <a:extLst>
              <a:ext uri="{FF2B5EF4-FFF2-40B4-BE49-F238E27FC236}">
                <a16:creationId xmlns:a16="http://schemas.microsoft.com/office/drawing/2014/main" id="{E1AE2E8E-BFC3-7756-5471-601F4CBAD8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a:extLst>
              <a:ext uri="{FF2B5EF4-FFF2-40B4-BE49-F238E27FC236}">
                <a16:creationId xmlns:a16="http://schemas.microsoft.com/office/drawing/2014/main" id="{18C46CF1-1946-5C47-A540-AA25DBC164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“Systems thinking is a discipline for seeing wholes rather than parts, for seeing patterns of change rather than static snapshots, and for understanding the subtle interconnectedness that gives living systems their unique character.” - Peter Senge, author of The Fifth Discipline: The Art and Practice of the Learning Organization.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18037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94FA83A-E405-2D4F-85B6-CD80EB60AB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23BAF1-5680-4744-B301-56958A3E7C81}" type="slidenum">
              <a:rPr lang="en-US" altLang="en-US" sz="1200" smtClean="0"/>
              <a:pPr/>
              <a:t>42</a:t>
            </a:fld>
            <a:endParaRPr lang="en-US" altLang="en-US" sz="1200"/>
          </a:p>
        </p:txBody>
      </p:sp>
      <p:sp>
        <p:nvSpPr>
          <p:cNvPr id="81922" name="Rectangle 2">
            <a:extLst>
              <a:ext uri="{FF2B5EF4-FFF2-40B4-BE49-F238E27FC236}">
                <a16:creationId xmlns:a16="http://schemas.microsoft.com/office/drawing/2014/main" id="{0A3492B0-E34F-E440-877C-5A4597B99DD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81923" name="Rectangle 3">
            <a:extLst>
              <a:ext uri="{FF2B5EF4-FFF2-40B4-BE49-F238E27FC236}">
                <a16:creationId xmlns:a16="http://schemas.microsoft.com/office/drawing/2014/main" id="{C9A7EFF2-8CCB-AB4E-965A-3C8451F88C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t>https://</a:t>
            </a:r>
            <a:r>
              <a:rPr lang="en-US" altLang="en-US" dirty="0" err="1"/>
              <a:t>www.ncwildlife.org</a:t>
            </a:r>
            <a:r>
              <a:rPr lang="en-US" altLang="en-US" dirty="0"/>
              <a:t>/Portals/0/Conserving/documents/</a:t>
            </a:r>
            <a:r>
              <a:rPr lang="en-US" altLang="en-US" dirty="0" err="1"/>
              <a:t>ActionPlan</a:t>
            </a:r>
            <a:r>
              <a:rPr lang="en-US" altLang="en-US" dirty="0"/>
              <a:t>/Web%20page%20documents/2017_Workshops_WAP_Data_sets_CindySimpsonCarr.pdf</a:t>
            </a:r>
          </a:p>
        </p:txBody>
      </p:sp>
    </p:spTree>
    <p:extLst>
      <p:ext uri="{BB962C8B-B14F-4D97-AF65-F5344CB8AC3E}">
        <p14:creationId xmlns:p14="http://schemas.microsoft.com/office/powerpoint/2010/main" val="1191770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“Systems thinking is a discipline for seeing wholes rather than parts, for seeing patterns of change rather than static snapshots, and for understanding the subtle interconnectedness that gives living systems their unique character.” - Peter Senge, author of The Fifth Discipline: The Art and Practice of the Learning Organization.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293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538.8mya Phanerozoic </a:t>
            </a:r>
            <a:r>
              <a:rPr lang="en-US" dirty="0" err="1"/>
              <a:t>EOn</a:t>
            </a:r>
            <a:endParaRPr lang="en-US" dirty="0"/>
          </a:p>
        </p:txBody>
      </p:sp>
    </p:spTree>
    <p:extLst>
      <p:ext uri="{BB962C8B-B14F-4D97-AF65-F5344CB8AC3E}">
        <p14:creationId xmlns:p14="http://schemas.microsoft.com/office/powerpoint/2010/main" val="2408121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a791f6b3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a791f6b3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043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638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18D9A85-4F07-764B-A99A-DDC4F9E41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46</a:t>
            </a:fld>
            <a:endParaRPr lang="en-US" altLang="en-US" sz="1200"/>
          </a:p>
        </p:txBody>
      </p:sp>
      <p:sp>
        <p:nvSpPr>
          <p:cNvPr id="44035" name="Rectangle 2">
            <a:extLst>
              <a:ext uri="{FF2B5EF4-FFF2-40B4-BE49-F238E27FC236}">
                <a16:creationId xmlns:a16="http://schemas.microsoft.com/office/drawing/2014/main" id="{6375F9BE-E481-E54D-BB8F-778961CE728E}"/>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43398ED8-0B29-D84A-A7F6-3C23611FC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Could free up land for wilderness and conservation, carbon capture, </a:t>
            </a:r>
            <a:r>
              <a:rPr lang="en-US" altLang="en-US" dirty="0" err="1">
                <a:latin typeface="Arial" panose="020B0604020202020204" pitchFamily="34" charset="0"/>
                <a:ea typeface="ＭＳ Ｐゴシック" panose="020B0600070205080204" pitchFamily="34" charset="-128"/>
              </a:rPr>
              <a:t>etc</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5479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18D9A85-4F07-764B-A99A-DDC4F9E41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47</a:t>
            </a:fld>
            <a:endParaRPr lang="en-US" altLang="en-US" sz="1200"/>
          </a:p>
        </p:txBody>
      </p:sp>
      <p:sp>
        <p:nvSpPr>
          <p:cNvPr id="44035" name="Rectangle 2">
            <a:extLst>
              <a:ext uri="{FF2B5EF4-FFF2-40B4-BE49-F238E27FC236}">
                <a16:creationId xmlns:a16="http://schemas.microsoft.com/office/drawing/2014/main" id="{6375F9BE-E481-E54D-BB8F-778961CE728E}"/>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43398ED8-0B29-D84A-A7F6-3C23611FC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Could free up land for wilderness and conservation, carbon capture, </a:t>
            </a:r>
            <a:r>
              <a:rPr lang="en-US" altLang="en-US" dirty="0" err="1">
                <a:latin typeface="Arial" panose="020B0604020202020204" pitchFamily="34" charset="0"/>
                <a:ea typeface="ＭＳ Ｐゴシック" panose="020B0600070205080204" pitchFamily="34" charset="-128"/>
              </a:rPr>
              <a:t>etc</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2685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266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a4ec624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ca4ec624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22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a:fld id="{EC48F706-785E-4D9B-862B-B88FE5613706}" type="slidenum">
              <a:rPr lang="en-US" altLang="en-US" sz="1200">
                <a:ea typeface="ヒラギノ角ゴ Pro W3" charset="-128"/>
              </a:rPr>
              <a:pPr algn="r"/>
              <a:t>51</a:t>
            </a:fld>
            <a:endParaRPr lang="en-US" altLang="en-US" sz="1200">
              <a:ea typeface="ヒラギノ角ゴ Pro W3" charset="-128"/>
            </a:endParaRPr>
          </a:p>
        </p:txBody>
      </p:sp>
      <p:sp>
        <p:nvSpPr>
          <p:cNvPr id="162819" name="Rectangle 2"/>
          <p:cNvSpPr>
            <a:spLocks noGrp="1" noRot="1" noChangeAspect="1" noChangeArrowheads="1" noTextEdit="1"/>
          </p:cNvSpPr>
          <p:nvPr>
            <p:ph type="sldImg"/>
          </p:nvPr>
        </p:nvSpPr>
        <p:spPr>
          <a:xfrm>
            <a:off x="603250" y="685800"/>
            <a:ext cx="5689600" cy="3200400"/>
          </a:xfrm>
          <a:solidFill>
            <a:srgbClr val="FFFFFF"/>
          </a:solidFill>
          <a:ln/>
        </p:spPr>
      </p:sp>
      <p:sp>
        <p:nvSpPr>
          <p:cNvPr id="1628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dirty="0">
                <a:latin typeface="Times New Roman" pitchFamily="18" charset="0"/>
              </a:rPr>
              <a:t>Steller sea cow extinct 18</a:t>
            </a:r>
            <a:r>
              <a:rPr lang="en-US" altLang="en-US" baseline="30000" dirty="0">
                <a:latin typeface="Times New Roman" pitchFamily="18" charset="0"/>
              </a:rPr>
              <a:t>th</a:t>
            </a:r>
            <a:r>
              <a:rPr lang="en-US" altLang="en-US" dirty="0">
                <a:latin typeface="Times New Roman" pitchFamily="18" charset="0"/>
              </a:rPr>
              <a:t> century</a:t>
            </a:r>
          </a:p>
          <a:p>
            <a:pPr eaLnBrk="1" hangingPunct="1"/>
            <a:r>
              <a:rPr lang="en-US" altLang="en-US" dirty="0">
                <a:latin typeface="Times New Roman" pitchFamily="18" charset="0"/>
              </a:rPr>
              <a:t>Great Auk extinct 19</a:t>
            </a:r>
            <a:r>
              <a:rPr lang="en-US" altLang="en-US" baseline="30000" dirty="0">
                <a:latin typeface="Times New Roman" pitchFamily="18" charset="0"/>
              </a:rPr>
              <a:t>th</a:t>
            </a:r>
            <a:r>
              <a:rPr lang="en-US" altLang="en-US" dirty="0">
                <a:latin typeface="Times New Roman" pitchFamily="18" charset="0"/>
              </a:rPr>
              <a:t> century</a:t>
            </a:r>
          </a:p>
        </p:txBody>
      </p:sp>
    </p:spTree>
    <p:extLst>
      <p:ext uri="{BB962C8B-B14F-4D97-AF65-F5344CB8AC3E}">
        <p14:creationId xmlns:p14="http://schemas.microsoft.com/office/powerpoint/2010/main" val="2935132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6891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a4ec624d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a4ec624d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Emphasize that cannot address environmental issues in isolation; need to work with society within an economy</a:t>
            </a:r>
            <a:endParaRPr dirty="0"/>
          </a:p>
        </p:txBody>
      </p:sp>
    </p:spTree>
    <p:extLst>
      <p:ext uri="{BB962C8B-B14F-4D97-AF65-F5344CB8AC3E}">
        <p14:creationId xmlns:p14="http://schemas.microsoft.com/office/powerpoint/2010/main" val="3467205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68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History may help us better interpret the present</a:t>
            </a:r>
          </a:p>
        </p:txBody>
      </p:sp>
    </p:spTree>
    <p:extLst>
      <p:ext uri="{BB962C8B-B14F-4D97-AF65-F5344CB8AC3E}">
        <p14:creationId xmlns:p14="http://schemas.microsoft.com/office/powerpoint/2010/main" val="3664626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a4ec624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a4ec624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483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c70da965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c70da965b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96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Figure 17.31 Studies on fossils and DNA indicate that humans originated in Africa and expanded throughout the continent. Starting about 120,000 years ago, humans began expanding to other continents. (Data from Bae et al. 2017)</a:t>
            </a:r>
          </a:p>
          <a:p>
            <a:endParaRPr lang="en-US" dirty="0"/>
          </a:p>
          <a:p>
            <a:r>
              <a:rPr lang="en-US" dirty="0"/>
              <a:t>The genes of living people outside of Africa suggest that they belong to one main lineage, which arose from a small population of East Africans who expanded into the Near East. This history is reflected in the genetic diversity of living people: Africans today have much more genetic diversity than all other people on Earth combined because their populations have accumulated variation in their DNA for much longer.</a:t>
            </a:r>
          </a:p>
        </p:txBody>
      </p:sp>
      <p:sp>
        <p:nvSpPr>
          <p:cNvPr id="4" name="Slide Number Placeholder 3"/>
          <p:cNvSpPr>
            <a:spLocks noGrp="1"/>
          </p:cNvSpPr>
          <p:nvPr>
            <p:ph type="sldNum" sz="quarter" idx="5"/>
          </p:nvPr>
        </p:nvSpPr>
        <p:spPr/>
        <p:txBody>
          <a:bodyPr/>
          <a:lstStyle/>
          <a:p>
            <a:fld id="{4B57D567-F834-6140-B6A1-EB27B11F7DE4}" type="slidenum">
              <a:rPr lang="en-US" altLang="en-US" smtClean="0"/>
              <a:pPr/>
              <a:t>7</a:t>
            </a:fld>
            <a:endParaRPr lang="en-US" altLang="en-US"/>
          </a:p>
        </p:txBody>
      </p:sp>
    </p:spTree>
    <p:extLst>
      <p:ext uri="{BB962C8B-B14F-4D97-AF65-F5344CB8AC3E}">
        <p14:creationId xmlns:p14="http://schemas.microsoft.com/office/powerpoint/2010/main" val="215433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8499960"/>
          </a:xfrm>
          <a:prstGeom prst="rect">
            <a:avLst/>
          </a:prstGeom>
        </p:spPr>
        <p:txBody>
          <a:bodyPr lIns="0" tIns="0" rIns="0" bIns="0"/>
          <a:lstStyle/>
          <a:p>
            <a:r>
              <a:rPr lang="en-US" sz="2000" b="0" strike="noStrike" spc="-1" dirty="0">
                <a:latin typeface="Arial"/>
              </a:rPr>
              <a:t>Southern Asia (Indo‐Malay Ecoregion). Selected extinct species (black): </a:t>
            </a:r>
            <a:r>
              <a:rPr lang="en-US" sz="2000" b="0" strike="noStrike" spc="-1" dirty="0" err="1">
                <a:latin typeface="Arial"/>
              </a:rPr>
              <a:t>Stegodon</a:t>
            </a:r>
            <a:r>
              <a:rPr lang="en-US" sz="2000" b="0" strike="noStrike" spc="-1" dirty="0">
                <a:latin typeface="Arial"/>
              </a:rPr>
              <a:t> </a:t>
            </a:r>
            <a:r>
              <a:rPr lang="en-US" sz="2000" b="0" strike="noStrike" spc="-1" dirty="0" err="1">
                <a:latin typeface="Arial"/>
              </a:rPr>
              <a:t>orientalis</a:t>
            </a:r>
            <a:r>
              <a:rPr lang="en-US" sz="2000" b="0" strike="noStrike" spc="-1" dirty="0">
                <a:latin typeface="Arial"/>
              </a:rPr>
              <a:t>, </a:t>
            </a:r>
            <a:r>
              <a:rPr lang="en-US" sz="2000" b="0" strike="noStrike" spc="-1" dirty="0" err="1">
                <a:latin typeface="Arial"/>
              </a:rPr>
              <a:t>Palaeoloxodon</a:t>
            </a:r>
            <a:r>
              <a:rPr lang="en-US" sz="2000" b="0" strike="noStrike" spc="-1" dirty="0">
                <a:latin typeface="Arial"/>
              </a:rPr>
              <a:t> </a:t>
            </a:r>
            <a:r>
              <a:rPr lang="en-US" sz="2000" b="0" strike="noStrike" spc="-1" dirty="0" err="1">
                <a:latin typeface="Arial"/>
              </a:rPr>
              <a:t>namadicus</a:t>
            </a:r>
            <a:r>
              <a:rPr lang="en-US" sz="2000" b="0" strike="noStrike" spc="-1" dirty="0">
                <a:latin typeface="Arial"/>
              </a:rPr>
              <a:t>, </a:t>
            </a:r>
            <a:r>
              <a:rPr lang="en-US" sz="2000" b="0" strike="noStrike" spc="-1" dirty="0" err="1">
                <a:latin typeface="Arial"/>
              </a:rPr>
              <a:t>Megatapirus</a:t>
            </a:r>
            <a:r>
              <a:rPr lang="en-US" sz="2000" b="0" strike="noStrike" spc="-1" dirty="0">
                <a:latin typeface="Arial"/>
              </a:rPr>
              <a:t> </a:t>
            </a:r>
            <a:r>
              <a:rPr lang="en-US" sz="2000" b="0" strike="noStrike" spc="-1" dirty="0" err="1">
                <a:latin typeface="Arial"/>
              </a:rPr>
              <a:t>augustus</a:t>
            </a:r>
            <a:r>
              <a:rPr lang="en-US" sz="2000" b="0" strike="noStrike" spc="-1" dirty="0">
                <a:latin typeface="Arial"/>
              </a:rPr>
              <a:t>, Bubalus </a:t>
            </a:r>
            <a:r>
              <a:rPr lang="en-US" sz="2000" b="0" strike="noStrike" spc="-1" dirty="0" err="1">
                <a:latin typeface="Arial"/>
              </a:rPr>
              <a:t>mephistopheles</a:t>
            </a:r>
            <a:r>
              <a:rPr lang="en-US" sz="2000" b="0" strike="noStrike" spc="-1" dirty="0">
                <a:latin typeface="Arial"/>
              </a:rPr>
              <a:t>, Ailuropoda </a:t>
            </a:r>
            <a:r>
              <a:rPr lang="en-US" sz="2000" b="0" strike="noStrike" spc="-1" dirty="0" err="1">
                <a:latin typeface="Arial"/>
              </a:rPr>
              <a:t>baconi</a:t>
            </a:r>
            <a:r>
              <a:rPr lang="en-US" sz="2000" b="0" strike="noStrike" spc="-1" dirty="0">
                <a:latin typeface="Arial"/>
              </a:rPr>
              <a:t>, Crocuta (</a:t>
            </a:r>
            <a:r>
              <a:rPr lang="en-US" sz="2000" b="0" strike="noStrike" spc="-1" dirty="0" err="1">
                <a:latin typeface="Arial"/>
              </a:rPr>
              <a:t>crocuta</a:t>
            </a:r>
            <a:r>
              <a:rPr lang="en-US" sz="2000" b="0" strike="noStrike" spc="-1" dirty="0">
                <a:latin typeface="Arial"/>
              </a:rPr>
              <a:t>) ultima. Selected living species: Elephas maximus, Rhinoceros </a:t>
            </a:r>
            <a:r>
              <a:rPr lang="en-US" sz="2000" b="0" strike="noStrike" spc="-1" dirty="0" err="1">
                <a:latin typeface="Arial"/>
              </a:rPr>
              <a:t>unicornis</a:t>
            </a:r>
            <a:r>
              <a:rPr lang="en-US" sz="2000" b="0" strike="noStrike" spc="-1" dirty="0">
                <a:latin typeface="Arial"/>
              </a:rPr>
              <a:t>, Rhinoceros </a:t>
            </a:r>
            <a:r>
              <a:rPr lang="en-US" sz="2000" b="0" strike="noStrike" spc="-1" dirty="0" err="1">
                <a:latin typeface="Arial"/>
              </a:rPr>
              <a:t>sondaicus</a:t>
            </a:r>
            <a:r>
              <a:rPr lang="en-US" sz="2000" b="0" strike="noStrike" spc="-1" dirty="0">
                <a:latin typeface="Arial"/>
              </a:rPr>
              <a:t>, </a:t>
            </a:r>
            <a:r>
              <a:rPr lang="en-US" sz="2000" b="0" strike="noStrike" spc="-1" dirty="0" err="1">
                <a:latin typeface="Arial"/>
              </a:rPr>
              <a:t>Tapirus</a:t>
            </a:r>
            <a:r>
              <a:rPr lang="en-US" sz="2000" b="0" strike="noStrike" spc="-1" dirty="0">
                <a:latin typeface="Arial"/>
              </a:rPr>
              <a:t> indicus, Bubalus arnee, Bos </a:t>
            </a:r>
            <a:r>
              <a:rPr lang="en-US" sz="2000" b="0" strike="noStrike" spc="-1" dirty="0" err="1">
                <a:latin typeface="Arial"/>
              </a:rPr>
              <a:t>javanicus</a:t>
            </a:r>
            <a:r>
              <a:rPr lang="en-US" sz="2000" b="0" strike="noStrike" spc="-1" dirty="0">
                <a:latin typeface="Arial"/>
              </a:rPr>
              <a:t>, Bos gaurus, Panthera pardus, Panthera </a:t>
            </a:r>
            <a:r>
              <a:rPr lang="en-US" sz="2000" b="0" strike="noStrike" spc="-1" dirty="0" err="1">
                <a:latin typeface="Arial"/>
              </a:rPr>
              <a:t>tigris</a:t>
            </a:r>
            <a:r>
              <a:rPr lang="en-US" sz="2000" b="0" strike="noStrike" spc="-1" dirty="0">
                <a:latin typeface="Arial"/>
              </a:rPr>
              <a:t>, Panthera </a:t>
            </a:r>
            <a:r>
              <a:rPr lang="en-US" sz="2000" b="0" strike="noStrike" spc="-1" dirty="0" err="1">
                <a:latin typeface="Arial"/>
              </a:rPr>
              <a:t>leo</a:t>
            </a:r>
            <a:r>
              <a:rPr lang="en-US" sz="2000" b="0" strike="noStrike" spc="-1" dirty="0">
                <a:latin typeface="Arial"/>
              </a:rPr>
              <a:t>, Ailuropoda melanoleuca, Melursus ursinus, Pongo pygmaeus, </a:t>
            </a:r>
            <a:r>
              <a:rPr lang="en-US" sz="2000" b="0" strike="noStrike" spc="-1" dirty="0" err="1">
                <a:latin typeface="Arial"/>
              </a:rPr>
              <a:t>Crocodylus</a:t>
            </a:r>
            <a:r>
              <a:rPr lang="en-US" sz="2000" b="0" strike="noStrike" spc="-1" dirty="0">
                <a:latin typeface="Arial"/>
              </a:rPr>
              <a:t> </a:t>
            </a:r>
            <a:r>
              <a:rPr lang="en-US" sz="2000" b="0" strike="noStrike" spc="-1" dirty="0" err="1">
                <a:latin typeface="Arial"/>
              </a:rPr>
              <a:t>porosus</a:t>
            </a:r>
            <a:r>
              <a:rPr lang="en-US" sz="2000" b="0" strike="noStrike" spc="-1" dirty="0">
                <a:latin typeface="Arial"/>
              </a:rPr>
              <a:t>. Outline Homo sapiens gives approximate scale.</a:t>
            </a:r>
          </a:p>
          <a:p>
            <a:r>
              <a:rPr lang="en-US" sz="2000" b="0" strike="noStrike" spc="-1" dirty="0">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40145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0A1A-FFFC-DC74-8673-345806227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BA88D-3227-A25C-9E3A-D20E3BFD9E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87E02D-F158-FDD8-966F-7E7AD6CAC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69BD5A-D2E0-1377-E32A-CDB652365C14}"/>
              </a:ext>
            </a:extLst>
          </p:cNvPr>
          <p:cNvSpPr>
            <a:spLocks noGrp="1"/>
          </p:cNvSpPr>
          <p:nvPr>
            <p:ph type="sldNum" sz="quarter" idx="5"/>
          </p:nvPr>
        </p:nvSpPr>
        <p:spPr/>
        <p:txBody>
          <a:bodyPr/>
          <a:lstStyle/>
          <a:p>
            <a:fld id="{4B57D567-F834-6140-B6A1-EB27B11F7DE4}" type="slidenum">
              <a:rPr lang="en-US" altLang="en-US" smtClean="0"/>
              <a:pPr/>
              <a:t>11</a:t>
            </a:fld>
            <a:endParaRPr lang="en-US" altLang="en-US"/>
          </a:p>
        </p:txBody>
      </p:sp>
    </p:spTree>
    <p:extLst>
      <p:ext uri="{BB962C8B-B14F-4D97-AF65-F5344CB8AC3E}">
        <p14:creationId xmlns:p14="http://schemas.microsoft.com/office/powerpoint/2010/main" val="18693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18D9A85-4F07-764B-A99A-DDC4F9E41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7AF222-B30D-E348-B1D8-AE4F27029C76}" type="slidenum">
              <a:rPr lang="en-US" altLang="en-US" sz="1200"/>
              <a:pPr eaLnBrk="1" hangingPunct="1"/>
              <a:t>12</a:t>
            </a:fld>
            <a:endParaRPr lang="en-US" altLang="en-US" sz="1200"/>
          </a:p>
        </p:txBody>
      </p:sp>
      <p:sp>
        <p:nvSpPr>
          <p:cNvPr id="44035" name="Rectangle 2">
            <a:extLst>
              <a:ext uri="{FF2B5EF4-FFF2-40B4-BE49-F238E27FC236}">
                <a16:creationId xmlns:a16="http://schemas.microsoft.com/office/drawing/2014/main" id="{6375F9BE-E481-E54D-BB8F-778961CE728E}"/>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43398ED8-0B29-D84A-A7F6-3C23611FC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bioconcentration</a:t>
            </a:r>
          </a:p>
        </p:txBody>
      </p:sp>
    </p:spTree>
    <p:extLst>
      <p:ext uri="{BB962C8B-B14F-4D97-AF65-F5344CB8AC3E}">
        <p14:creationId xmlns:p14="http://schemas.microsoft.com/office/powerpoint/2010/main" val="299582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180995"/>
            <a:ext cx="8062912" cy="494651"/>
          </a:xfrm>
        </p:spPr>
        <p:txBody>
          <a:bodyPr/>
          <a:lstStyle/>
          <a:p>
            <a:r>
              <a:rPr lang="en-US" dirty="0"/>
              <a:t>Click to edit</a:t>
            </a:r>
          </a:p>
        </p:txBody>
      </p:sp>
      <p:sp>
        <p:nvSpPr>
          <p:cNvPr id="8" name="Picture Placeholder 8"/>
          <p:cNvSpPr>
            <a:spLocks noGrp="1"/>
          </p:cNvSpPr>
          <p:nvPr>
            <p:ph type="pic" sz="quarter" idx="13"/>
          </p:nvPr>
        </p:nvSpPr>
        <p:spPr>
          <a:xfrm>
            <a:off x="457200" y="841790"/>
            <a:ext cx="8062913" cy="2625053"/>
          </a:xfrm>
        </p:spPr>
        <p:txBody>
          <a:bodyPr/>
          <a:lstStyle/>
          <a:p>
            <a:endParaRPr lang="en-US" dirty="0"/>
          </a:p>
        </p:txBody>
      </p:sp>
      <p:sp>
        <p:nvSpPr>
          <p:cNvPr id="9" name="Text Placeholder 10"/>
          <p:cNvSpPr>
            <a:spLocks noGrp="1"/>
          </p:cNvSpPr>
          <p:nvPr>
            <p:ph type="body" sz="quarter" idx="14"/>
          </p:nvPr>
        </p:nvSpPr>
        <p:spPr>
          <a:xfrm>
            <a:off x="457200" y="3632986"/>
            <a:ext cx="8062912" cy="874787"/>
          </a:xfrm>
        </p:spPr>
        <p:txBody>
          <a:bodyPr/>
          <a:lstStyle>
            <a:lvl1pPr>
              <a:buClr>
                <a:srgbClr val="6CB255"/>
              </a:buClr>
              <a:defRPr>
                <a:solidFill>
                  <a:srgbClr val="000000"/>
                </a:solidFill>
              </a:defRPr>
            </a:lvl1pPr>
            <a:lvl2pPr marL="548640" indent="-342900">
              <a:buClr>
                <a:srgbClr val="6CB255"/>
              </a:buClr>
              <a:buFont typeface="+mj-lt"/>
              <a:buAutoNum type="alphaLcParenR"/>
              <a:defRPr>
                <a:solidFill>
                  <a:schemeClr val="tx1"/>
                </a:solidFill>
              </a:defRPr>
            </a:lvl2pPr>
            <a:lvl3pPr marL="942975" indent="-257175">
              <a:buClr>
                <a:srgbClr val="6CB255"/>
              </a:buClr>
              <a:buFont typeface="+mj-lt"/>
              <a:buAutoNum type="alphaLcParenR"/>
              <a:defRPr>
                <a:solidFill>
                  <a:schemeClr val="tx1"/>
                </a:solidFill>
              </a:defRPr>
            </a:lvl3pPr>
            <a:lvl4pPr marL="1285875" indent="-257175">
              <a:buClr>
                <a:srgbClr val="6CB255"/>
              </a:buClr>
              <a:buFont typeface="+mj-lt"/>
              <a:buAutoNum type="alphaLcParenR"/>
              <a:defRPr>
                <a:solidFill>
                  <a:schemeClr val="tx1"/>
                </a:solidFill>
              </a:defRPr>
            </a:lvl4pPr>
            <a:lvl5pPr marL="1628775" indent="-257175">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897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D89E1-F201-634E-A3AF-E6041BBDDE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43775AF-1E45-F646-8804-28140893E2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8673E95-6B57-AF4D-A93A-905CA5C954C6}"/>
              </a:ext>
            </a:extLst>
          </p:cNvPr>
          <p:cNvSpPr>
            <a:spLocks noGrp="1" noChangeArrowheads="1"/>
          </p:cNvSpPr>
          <p:nvPr>
            <p:ph type="sldNum" sz="quarter" idx="12"/>
          </p:nvPr>
        </p:nvSpPr>
        <p:spPr>
          <a:ln/>
        </p:spPr>
        <p:txBody>
          <a:bodyPr/>
          <a:lstStyle>
            <a:lvl1pPr>
              <a:defRPr/>
            </a:lvl1pPr>
          </a:lstStyle>
          <a:p>
            <a:pPr>
              <a:defRPr/>
            </a:pPr>
            <a:fld id="{4A0F1B8F-0CDF-9943-9920-05C880534149}" type="slidenum">
              <a:rPr lang="en-US" altLang="en-US"/>
              <a:pPr>
                <a:defRPr/>
              </a:pPr>
              <a:t>‹#›</a:t>
            </a:fld>
            <a:endParaRPr lang="en-US" altLang="en-US"/>
          </a:p>
        </p:txBody>
      </p:sp>
    </p:spTree>
    <p:extLst>
      <p:ext uri="{BB962C8B-B14F-4D97-AF65-F5344CB8AC3E}">
        <p14:creationId xmlns:p14="http://schemas.microsoft.com/office/powerpoint/2010/main" val="2273371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457200" y="1200151"/>
            <a:ext cx="8229600" cy="1290918"/>
          </a:xfrm>
        </p:spPr>
        <p:txBody>
          <a:bodyPr/>
          <a:lstStyle>
            <a:lvl1pPr marL="342900" indent="-342900">
              <a:defRPr sz="1950"/>
            </a:lvl1pPr>
            <a:lvl2pPr marL="685800" indent="-342900">
              <a:defRPr sz="1800"/>
            </a:lvl2pPr>
            <a:lvl3pPr marL="1028700" indent="-342900">
              <a:defRPr sz="1650"/>
            </a:lvl3pPr>
            <a:lvl4pPr marL="1371600" indent="-34290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DFF955-E9F0-433C-8054-263F1EABD7D2}" type="datetime1">
              <a:rPr lang="en-US" smtClean="0"/>
              <a:t>5/12/2025</a:t>
            </a:fld>
            <a:endParaRPr lang="en-US"/>
          </a:p>
        </p:txBody>
      </p:sp>
      <p:sp>
        <p:nvSpPr>
          <p:cNvPr id="7" name="Footer Placeholder 1"/>
          <p:cNvSpPr txBox="1">
            <a:spLocks/>
          </p:cNvSpPr>
          <p:nvPr userDrawn="1"/>
        </p:nvSpPr>
        <p:spPr>
          <a:xfrm>
            <a:off x="3115236" y="4770625"/>
            <a:ext cx="289560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2020 W.H. Freeman and Company</a:t>
            </a:r>
          </a:p>
        </p:txBody>
      </p:sp>
      <p:sp>
        <p:nvSpPr>
          <p:cNvPr id="8" name="Slide Number Placeholder 4"/>
          <p:cNvSpPr txBox="1">
            <a:spLocks/>
          </p:cNvSpPr>
          <p:nvPr userDrawn="1"/>
        </p:nvSpPr>
        <p:spPr>
          <a:xfrm>
            <a:off x="6557683" y="4770625"/>
            <a:ext cx="2133600"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DA6B5E-48A3-D74E-A8BD-5A6DD1AF3EC8}" type="slidenum">
              <a:rPr lang="en-US" sz="900" smtClean="0"/>
              <a:pPr/>
              <a:t>‹#›</a:t>
            </a:fld>
            <a:endParaRPr lang="en-US" sz="900"/>
          </a:p>
        </p:txBody>
      </p:sp>
      <p:sp>
        <p:nvSpPr>
          <p:cNvPr id="6" name="Content Placeholder 5"/>
          <p:cNvSpPr>
            <a:spLocks noGrp="1"/>
          </p:cNvSpPr>
          <p:nvPr>
            <p:ph sz="quarter" idx="11"/>
          </p:nvPr>
        </p:nvSpPr>
        <p:spPr>
          <a:xfrm>
            <a:off x="457200" y="3539729"/>
            <a:ext cx="8229600" cy="100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646114" y="2621757"/>
            <a:ext cx="3481387" cy="665560"/>
          </a:xfrm>
        </p:spPr>
        <p:txBody>
          <a:bodyPr/>
          <a:lstStyle/>
          <a:p>
            <a:endParaRPr lang="en-US"/>
          </a:p>
        </p:txBody>
      </p:sp>
      <p:sp>
        <p:nvSpPr>
          <p:cNvPr id="12" name="Picture Placeholder 11"/>
          <p:cNvSpPr>
            <a:spLocks noGrp="1"/>
          </p:cNvSpPr>
          <p:nvPr>
            <p:ph type="pic" sz="quarter" idx="13"/>
          </p:nvPr>
        </p:nvSpPr>
        <p:spPr>
          <a:xfrm>
            <a:off x="4562475" y="2621757"/>
            <a:ext cx="3841750" cy="665560"/>
          </a:xfrm>
        </p:spPr>
        <p:txBody>
          <a:bodyPr/>
          <a:lstStyle/>
          <a:p>
            <a:endParaRPr lang="en-US"/>
          </a:p>
        </p:txBody>
      </p:sp>
      <p:sp>
        <p:nvSpPr>
          <p:cNvPr id="9" name="Table Placeholder 8"/>
          <p:cNvSpPr>
            <a:spLocks noGrp="1"/>
          </p:cNvSpPr>
          <p:nvPr>
            <p:ph type="tbl" sz="quarter" idx="14"/>
          </p:nvPr>
        </p:nvSpPr>
        <p:spPr>
          <a:xfrm>
            <a:off x="7091363" y="3694510"/>
            <a:ext cx="1085850" cy="717947"/>
          </a:xfrm>
        </p:spPr>
        <p:txBody>
          <a:bodyPr/>
          <a:lstStyle/>
          <a:p>
            <a:endParaRPr lang="ru-RU"/>
          </a:p>
        </p:txBody>
      </p:sp>
      <p:sp>
        <p:nvSpPr>
          <p:cNvPr id="13" name="Content Placeholder 12"/>
          <p:cNvSpPr>
            <a:spLocks noGrp="1"/>
          </p:cNvSpPr>
          <p:nvPr>
            <p:ph sz="quarter" idx="15"/>
          </p:nvPr>
        </p:nvSpPr>
        <p:spPr>
          <a:xfrm>
            <a:off x="5521325" y="4302919"/>
            <a:ext cx="488950" cy="536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556226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275353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2019ED-61F6-DC4D-80B6-EFB825C431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BD041C-BDEE-6A4E-AB5A-B655448B99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8189591-0EA4-AB4A-9F79-7F28BC2871A6}"/>
              </a:ext>
            </a:extLst>
          </p:cNvPr>
          <p:cNvSpPr>
            <a:spLocks noGrp="1" noChangeArrowheads="1"/>
          </p:cNvSpPr>
          <p:nvPr>
            <p:ph type="sldNum" sz="quarter" idx="12"/>
          </p:nvPr>
        </p:nvSpPr>
        <p:spPr>
          <a:ln/>
        </p:spPr>
        <p:txBody>
          <a:bodyPr/>
          <a:lstStyle>
            <a:lvl1pPr>
              <a:defRPr/>
            </a:lvl1pPr>
          </a:lstStyle>
          <a:p>
            <a:pPr>
              <a:defRPr/>
            </a:pPr>
            <a:fld id="{FFC5E1CD-F849-EC4C-BA13-38DDCF8EC5BD}" type="slidenum">
              <a:rPr lang="en-US" altLang="en-US"/>
              <a:pPr>
                <a:defRPr/>
              </a:pPr>
              <a:t>‹#›</a:t>
            </a:fld>
            <a:endParaRPr lang="en-US" altLang="en-US"/>
          </a:p>
        </p:txBody>
      </p:sp>
    </p:spTree>
    <p:extLst>
      <p:ext uri="{BB962C8B-B14F-4D97-AF65-F5344CB8AC3E}">
        <p14:creationId xmlns:p14="http://schemas.microsoft.com/office/powerpoint/2010/main" val="274256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File:Fundulus_waccamensis.jpg" TargetMode="External"/><Relationship Id="rId3" Type="http://schemas.openxmlformats.org/officeDocument/2006/relationships/hyperlink" Target="https://en.wikipedia.org/wiki/File:Venus_Flytrap_showing_trigger_hairs.jpg" TargetMode="External"/><Relationship Id="rId7" Type="http://schemas.openxmlformats.org/officeDocument/2006/relationships/image" Target="../media/image57.tif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hyperlink" Target="https://en.wikipedia.org/wiki/File:Dionaea_distribution_(revised).svg" TargetMode="External"/><Relationship Id="rId4" Type="http://schemas.openxmlformats.org/officeDocument/2006/relationships/image" Target="../media/image55.jpeg"/><Relationship Id="rId9"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82047" y="0"/>
            <a:ext cx="8457153" cy="902677"/>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What is sustainability?</a:t>
            </a:r>
            <a:endParaRPr dirty="0"/>
          </a:p>
        </p:txBody>
      </p:sp>
      <p:sp>
        <p:nvSpPr>
          <p:cNvPr id="55" name="Google Shape;55;p13"/>
          <p:cNvSpPr txBox="1">
            <a:spLocks noGrp="1"/>
          </p:cNvSpPr>
          <p:nvPr>
            <p:ph type="subTitle" idx="1"/>
          </p:nvPr>
        </p:nvSpPr>
        <p:spPr>
          <a:xfrm>
            <a:off x="393762" y="4168244"/>
            <a:ext cx="8468885" cy="975256"/>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700" dirty="0">
                <a:solidFill>
                  <a:srgbClr val="424242"/>
                </a:solidFill>
                <a:highlight>
                  <a:srgbClr val="FFFFFF"/>
                </a:highlight>
                <a:latin typeface="Calibri"/>
                <a:ea typeface="Calibri"/>
                <a:cs typeface="Calibri"/>
                <a:sym typeface="Calibri"/>
              </a:rPr>
              <a:t>Jeff McKinnon, Professor, Department of Biology</a:t>
            </a:r>
          </a:p>
          <a:p>
            <a:pPr marL="0" lvl="0" indent="0" algn="ctr" rtl="0">
              <a:spcBef>
                <a:spcPts val="0"/>
              </a:spcBef>
              <a:spcAft>
                <a:spcPts val="0"/>
              </a:spcAft>
              <a:buNone/>
            </a:pPr>
            <a:r>
              <a:rPr lang="en" sz="1700" dirty="0">
                <a:solidFill>
                  <a:srgbClr val="424242"/>
                </a:solidFill>
                <a:highlight>
                  <a:srgbClr val="FFFFFF"/>
                </a:highlight>
                <a:latin typeface="Calibri"/>
                <a:ea typeface="Calibri"/>
                <a:cs typeface="Calibri"/>
                <a:sym typeface="Calibri"/>
              </a:rPr>
              <a:t>Faculty Workshop on Integrating Sustainability into the Curriculum</a:t>
            </a:r>
            <a:endParaRPr sz="1700" dirty="0">
              <a:solidFill>
                <a:srgbClr val="424242"/>
              </a:solidFill>
              <a:highlight>
                <a:srgbClr val="FFFFFF"/>
              </a:highlight>
              <a:latin typeface="Calibri"/>
              <a:ea typeface="Calibri"/>
              <a:cs typeface="Calibri"/>
              <a:sym typeface="Calibri"/>
            </a:endParaRPr>
          </a:p>
          <a:p>
            <a:pPr marL="0" lvl="0" indent="0" algn="ctr" rtl="0">
              <a:spcBef>
                <a:spcPts val="0"/>
              </a:spcBef>
              <a:spcAft>
                <a:spcPts val="0"/>
              </a:spcAft>
              <a:buNone/>
            </a:pPr>
            <a:r>
              <a:rPr lang="en" sz="1700" dirty="0">
                <a:solidFill>
                  <a:srgbClr val="424242"/>
                </a:solidFill>
                <a:highlight>
                  <a:srgbClr val="FFFFFF"/>
                </a:highlight>
                <a:latin typeface="Calibri"/>
                <a:ea typeface="Calibri"/>
                <a:cs typeface="Calibri"/>
                <a:sym typeface="Calibri"/>
              </a:rPr>
              <a:t>12-13 May 2025</a:t>
            </a:r>
            <a:endParaRPr sz="1700" dirty="0">
              <a:solidFill>
                <a:srgbClr val="424242"/>
              </a:solidFill>
              <a:highlight>
                <a:srgbClr val="FFFFFF"/>
              </a:highlight>
              <a:latin typeface="Calibri"/>
              <a:ea typeface="Calibri"/>
              <a:cs typeface="Calibri"/>
              <a:sym typeface="Calibri"/>
            </a:endParaRPr>
          </a:p>
        </p:txBody>
      </p:sp>
      <p:pic>
        <p:nvPicPr>
          <p:cNvPr id="2" name="Picture Placeholder 1" descr="Figure_01_00_00.jpg">
            <a:extLst>
              <a:ext uri="{FF2B5EF4-FFF2-40B4-BE49-F238E27FC236}">
                <a16:creationId xmlns:a16="http://schemas.microsoft.com/office/drawing/2014/main" id="{EE6E903E-01C4-FF17-6EE6-1253E8624624}"/>
              </a:ext>
            </a:extLst>
          </p:cNvPr>
          <p:cNvPicPr>
            <a:picLocks noChangeAspect="1"/>
          </p:cNvPicPr>
          <p:nvPr/>
        </p:nvPicPr>
        <p:blipFill>
          <a:blip r:embed="rId4">
            <a:extLst>
              <a:ext uri="{28A0092B-C50C-407E-A947-70E740481C1C}">
                <a14:useLocalDpi xmlns:a14="http://schemas.microsoft.com/office/drawing/2010/main" val="0"/>
              </a:ext>
            </a:extLst>
          </a:blip>
          <a:srcRect l="-11815" r="-11815"/>
          <a:stretch>
            <a:fillRect/>
          </a:stretch>
        </p:blipFill>
        <p:spPr>
          <a:xfrm>
            <a:off x="1069890" y="1008409"/>
            <a:ext cx="6819741" cy="2960416"/>
          </a:xfrm>
          <a:prstGeom prst="rect">
            <a:avLst/>
          </a:prstGeom>
        </p:spPr>
      </p:pic>
      <p:pic>
        <p:nvPicPr>
          <p:cNvPr id="3" name="Picture 2" descr="A purple logo with a shield&#10;&#10;Description automatically generated">
            <a:extLst>
              <a:ext uri="{FF2B5EF4-FFF2-40B4-BE49-F238E27FC236}">
                <a16:creationId xmlns:a16="http://schemas.microsoft.com/office/drawing/2014/main" id="{737E2804-AE51-D385-8FDE-BB14AAF3065D}"/>
              </a:ext>
            </a:extLst>
          </p:cNvPr>
          <p:cNvPicPr>
            <a:picLocks noChangeAspect="1"/>
          </p:cNvPicPr>
          <p:nvPr/>
        </p:nvPicPr>
        <p:blipFill>
          <a:blip r:embed="rId5"/>
          <a:stretch>
            <a:fillRect/>
          </a:stretch>
        </p:blipFill>
        <p:spPr>
          <a:xfrm>
            <a:off x="7722350" y="4603258"/>
            <a:ext cx="1327598" cy="5402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C440D-8FB3-15B1-8EE7-1E371151AC82}"/>
            </a:ext>
          </a:extLst>
        </p:cNvPr>
        <p:cNvGrpSpPr/>
        <p:nvPr/>
      </p:nvGrpSpPr>
      <p:grpSpPr>
        <a:xfrm>
          <a:off x="0" y="0"/>
          <a:ext cx="0" cy="0"/>
          <a:chOff x="0" y="0"/>
          <a:chExt cx="0" cy="0"/>
        </a:xfrm>
      </p:grpSpPr>
      <p:sp>
        <p:nvSpPr>
          <p:cNvPr id="7" name="Figure Legend">
            <a:extLst>
              <a:ext uri="{FF2B5EF4-FFF2-40B4-BE49-F238E27FC236}">
                <a16:creationId xmlns:a16="http://schemas.microsoft.com/office/drawing/2014/main" id="{93AB3D99-EA0E-1301-AF2D-D49254712735}"/>
              </a:ext>
            </a:extLst>
          </p:cNvPr>
          <p:cNvSpPr>
            <a:spLocks noGrp="1"/>
          </p:cNvSpPr>
          <p:nvPr>
            <p:ph type="body" sz="quarter" idx="14"/>
          </p:nvPr>
        </p:nvSpPr>
        <p:spPr>
          <a:xfrm>
            <a:off x="1165860" y="4206241"/>
            <a:ext cx="2114550" cy="367775"/>
          </a:xfrm>
        </p:spPr>
        <p:txBody>
          <a:bodyPr>
            <a:normAutofit fontScale="47500" lnSpcReduction="20000"/>
          </a:bodyPr>
          <a:lstStyle/>
          <a:p>
            <a:pPr marL="0" indent="0">
              <a:buNone/>
            </a:pPr>
            <a:r>
              <a:rPr lang="en-US" sz="1200" b="1" dirty="0"/>
              <a:t>Carolina Parakeet (</a:t>
            </a:r>
            <a:r>
              <a:rPr lang="en-US" sz="1200" b="1" dirty="0" err="1"/>
              <a:t>Audobon</a:t>
            </a:r>
            <a:r>
              <a:rPr lang="en-US" sz="1200" b="1" dirty="0"/>
              <a:t>)</a:t>
            </a:r>
          </a:p>
          <a:p>
            <a:pPr marL="0" indent="0">
              <a:buNone/>
            </a:pPr>
            <a:r>
              <a:rPr lang="en-US" sz="1200" b="1" dirty="0"/>
              <a:t>Extinct 1918</a:t>
            </a:r>
          </a:p>
        </p:txBody>
      </p:sp>
      <p:pic>
        <p:nvPicPr>
          <p:cNvPr id="5" name="Picture 4">
            <a:extLst>
              <a:ext uri="{FF2B5EF4-FFF2-40B4-BE49-F238E27FC236}">
                <a16:creationId xmlns:a16="http://schemas.microsoft.com/office/drawing/2014/main" id="{1B2326B2-81E2-60A2-CC7E-EBAA00415A3B}"/>
              </a:ext>
            </a:extLst>
          </p:cNvPr>
          <p:cNvPicPr>
            <a:picLocks noChangeAspect="1"/>
          </p:cNvPicPr>
          <p:nvPr/>
        </p:nvPicPr>
        <p:blipFill>
          <a:blip r:embed="rId2"/>
          <a:stretch>
            <a:fillRect/>
          </a:stretch>
        </p:blipFill>
        <p:spPr>
          <a:xfrm>
            <a:off x="468630" y="137160"/>
            <a:ext cx="2733675" cy="4010025"/>
          </a:xfrm>
          <a:prstGeom prst="rect">
            <a:avLst/>
          </a:prstGeom>
        </p:spPr>
      </p:pic>
      <p:sp>
        <p:nvSpPr>
          <p:cNvPr id="9" name="Figure Legend">
            <a:extLst>
              <a:ext uri="{FF2B5EF4-FFF2-40B4-BE49-F238E27FC236}">
                <a16:creationId xmlns:a16="http://schemas.microsoft.com/office/drawing/2014/main" id="{5993C524-849F-508B-0023-B13B3862027D}"/>
              </a:ext>
            </a:extLst>
          </p:cNvPr>
          <p:cNvSpPr txBox="1">
            <a:spLocks/>
          </p:cNvSpPr>
          <p:nvPr/>
        </p:nvSpPr>
        <p:spPr bwMode="auto">
          <a:xfrm>
            <a:off x="3680460" y="3577591"/>
            <a:ext cx="2114550" cy="36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rgbClr val="6CB255"/>
              </a:buClr>
              <a:buChar char="•"/>
              <a:defRPr sz="3200" kern="1200">
                <a:solidFill>
                  <a:srgbClr val="000000"/>
                </a:solidFill>
                <a:latin typeface="+mn-lt"/>
                <a:ea typeface="+mn-ea"/>
                <a:cs typeface="+mn-cs"/>
              </a:defRPr>
            </a:lvl1pPr>
            <a:lvl2pPr marL="731520" indent="-457200" algn="l" rtl="0" eaLnBrk="0" fontAlgn="base" hangingPunct="0">
              <a:spcBef>
                <a:spcPct val="20000"/>
              </a:spcBef>
              <a:spcAft>
                <a:spcPct val="0"/>
              </a:spcAft>
              <a:buClr>
                <a:srgbClr val="6CB255"/>
              </a:buClr>
              <a:buFont typeface="+mj-lt"/>
              <a:buAutoNum type="alphaLcParenR"/>
              <a:defRPr sz="2800" kern="1200">
                <a:solidFill>
                  <a:schemeClr val="tx1"/>
                </a:solidFill>
                <a:latin typeface="+mn-lt"/>
                <a:ea typeface="+mn-ea"/>
                <a:cs typeface="+mn-cs"/>
              </a:defRPr>
            </a:lvl2pPr>
            <a:lvl3pPr marL="1257300" indent="-342900" algn="l" rtl="0" eaLnBrk="0" fontAlgn="base" hangingPunct="0">
              <a:spcBef>
                <a:spcPct val="20000"/>
              </a:spcBef>
              <a:spcAft>
                <a:spcPct val="0"/>
              </a:spcAft>
              <a:buClr>
                <a:srgbClr val="6CB255"/>
              </a:buClr>
              <a:buFont typeface="+mj-lt"/>
              <a:buAutoNum type="alphaLcParenR"/>
              <a:defRPr sz="2400" kern="1200">
                <a:solidFill>
                  <a:schemeClr val="tx1"/>
                </a:solidFill>
                <a:latin typeface="+mn-lt"/>
                <a:ea typeface="+mn-ea"/>
                <a:cs typeface="+mn-cs"/>
              </a:defRPr>
            </a:lvl3pPr>
            <a:lvl4pPr marL="17145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4pPr>
            <a:lvl5pPr marL="21717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Passenger Pigeon(Wikipedia 1898)</a:t>
            </a:r>
          </a:p>
          <a:p>
            <a:pPr marL="0" indent="0">
              <a:buNone/>
            </a:pPr>
            <a:r>
              <a:rPr lang="en-US" sz="1200" b="1" dirty="0"/>
              <a:t>Extinct 1914</a:t>
            </a:r>
          </a:p>
        </p:txBody>
      </p:sp>
      <p:pic>
        <p:nvPicPr>
          <p:cNvPr id="10" name="Picture 9">
            <a:extLst>
              <a:ext uri="{FF2B5EF4-FFF2-40B4-BE49-F238E27FC236}">
                <a16:creationId xmlns:a16="http://schemas.microsoft.com/office/drawing/2014/main" id="{F3B78B1B-5005-B8D3-50ED-DF4A555C6CB3}"/>
              </a:ext>
            </a:extLst>
          </p:cNvPr>
          <p:cNvPicPr>
            <a:picLocks noChangeAspect="1"/>
          </p:cNvPicPr>
          <p:nvPr/>
        </p:nvPicPr>
        <p:blipFill>
          <a:blip r:embed="rId3"/>
          <a:stretch>
            <a:fillRect/>
          </a:stretch>
        </p:blipFill>
        <p:spPr>
          <a:xfrm>
            <a:off x="3314700" y="274320"/>
            <a:ext cx="2381250" cy="3171825"/>
          </a:xfrm>
          <a:prstGeom prst="rect">
            <a:avLst/>
          </a:prstGeom>
        </p:spPr>
      </p:pic>
      <p:sp>
        <p:nvSpPr>
          <p:cNvPr id="11" name="Figure Legend">
            <a:extLst>
              <a:ext uri="{FF2B5EF4-FFF2-40B4-BE49-F238E27FC236}">
                <a16:creationId xmlns:a16="http://schemas.microsoft.com/office/drawing/2014/main" id="{DF80F13C-09EC-6ADA-11A9-B28DC4465913}"/>
              </a:ext>
            </a:extLst>
          </p:cNvPr>
          <p:cNvSpPr txBox="1">
            <a:spLocks/>
          </p:cNvSpPr>
          <p:nvPr/>
        </p:nvSpPr>
        <p:spPr bwMode="auto">
          <a:xfrm>
            <a:off x="6652260" y="3246120"/>
            <a:ext cx="16573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lr>
                <a:srgbClr val="6CB255"/>
              </a:buClr>
              <a:buChar char="•"/>
              <a:defRPr sz="3200" kern="1200">
                <a:solidFill>
                  <a:srgbClr val="000000"/>
                </a:solidFill>
                <a:latin typeface="+mn-lt"/>
                <a:ea typeface="+mn-ea"/>
                <a:cs typeface="+mn-cs"/>
              </a:defRPr>
            </a:lvl1pPr>
            <a:lvl2pPr marL="731520" indent="-457200" algn="l" rtl="0" eaLnBrk="0" fontAlgn="base" hangingPunct="0">
              <a:spcBef>
                <a:spcPct val="20000"/>
              </a:spcBef>
              <a:spcAft>
                <a:spcPct val="0"/>
              </a:spcAft>
              <a:buClr>
                <a:srgbClr val="6CB255"/>
              </a:buClr>
              <a:buFont typeface="+mj-lt"/>
              <a:buAutoNum type="alphaLcParenR"/>
              <a:defRPr sz="2800" kern="1200">
                <a:solidFill>
                  <a:schemeClr val="tx1"/>
                </a:solidFill>
                <a:latin typeface="+mn-lt"/>
                <a:ea typeface="+mn-ea"/>
                <a:cs typeface="+mn-cs"/>
              </a:defRPr>
            </a:lvl2pPr>
            <a:lvl3pPr marL="1257300" indent="-342900" algn="l" rtl="0" eaLnBrk="0" fontAlgn="base" hangingPunct="0">
              <a:spcBef>
                <a:spcPct val="20000"/>
              </a:spcBef>
              <a:spcAft>
                <a:spcPct val="0"/>
              </a:spcAft>
              <a:buClr>
                <a:srgbClr val="6CB255"/>
              </a:buClr>
              <a:buFont typeface="+mj-lt"/>
              <a:buAutoNum type="alphaLcParenR"/>
              <a:defRPr sz="2400" kern="1200">
                <a:solidFill>
                  <a:schemeClr val="tx1"/>
                </a:solidFill>
                <a:latin typeface="+mn-lt"/>
                <a:ea typeface="+mn-ea"/>
                <a:cs typeface="+mn-cs"/>
              </a:defRPr>
            </a:lvl3pPr>
            <a:lvl4pPr marL="17145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4pPr>
            <a:lvl5pPr marL="21717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75" b="1" dirty="0"/>
              <a:t>Red Wolf (Ryan </a:t>
            </a:r>
            <a:r>
              <a:rPr lang="en-US" sz="975" b="1" dirty="0" err="1"/>
              <a:t>Nordsven</a:t>
            </a:r>
            <a:r>
              <a:rPr lang="en-US" sz="975" b="1" dirty="0"/>
              <a:t>/ USFWS </a:t>
            </a:r>
            <a:r>
              <a:rPr lang="en-US" sz="975" b="1" dirty="0" err="1"/>
              <a:t>ccby</a:t>
            </a:r>
            <a:r>
              <a:rPr lang="en-US" sz="975" b="1" dirty="0"/>
              <a:t> 2.0)</a:t>
            </a:r>
          </a:p>
          <a:p>
            <a:pPr marL="0" indent="0">
              <a:buNone/>
            </a:pPr>
            <a:r>
              <a:rPr lang="en-US" sz="1200" b="1" dirty="0"/>
              <a:t>Still extant, only in NC</a:t>
            </a:r>
          </a:p>
        </p:txBody>
      </p:sp>
      <p:pic>
        <p:nvPicPr>
          <p:cNvPr id="12" name="Picture 11">
            <a:extLst>
              <a:ext uri="{FF2B5EF4-FFF2-40B4-BE49-F238E27FC236}">
                <a16:creationId xmlns:a16="http://schemas.microsoft.com/office/drawing/2014/main" id="{1307E922-6CC4-002A-1CEF-5D738D71CE9D}"/>
              </a:ext>
            </a:extLst>
          </p:cNvPr>
          <p:cNvPicPr>
            <a:picLocks noChangeAspect="1"/>
          </p:cNvPicPr>
          <p:nvPr/>
        </p:nvPicPr>
        <p:blipFill>
          <a:blip r:embed="rId4"/>
          <a:stretch>
            <a:fillRect/>
          </a:stretch>
        </p:blipFill>
        <p:spPr>
          <a:xfrm>
            <a:off x="5787390" y="1025434"/>
            <a:ext cx="3048000" cy="2028825"/>
          </a:xfrm>
          <a:prstGeom prst="rect">
            <a:avLst/>
          </a:prstGeom>
        </p:spPr>
      </p:pic>
      <p:sp>
        <p:nvSpPr>
          <p:cNvPr id="13" name="Figure Legend">
            <a:extLst>
              <a:ext uri="{FF2B5EF4-FFF2-40B4-BE49-F238E27FC236}">
                <a16:creationId xmlns:a16="http://schemas.microsoft.com/office/drawing/2014/main" id="{3C23D3EC-7B67-CCAB-E8D3-3ECAB366318D}"/>
              </a:ext>
            </a:extLst>
          </p:cNvPr>
          <p:cNvSpPr txBox="1">
            <a:spLocks/>
          </p:cNvSpPr>
          <p:nvPr/>
        </p:nvSpPr>
        <p:spPr bwMode="auto">
          <a:xfrm>
            <a:off x="2683239" y="4400551"/>
            <a:ext cx="4460511" cy="59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rgbClr val="6CB255"/>
              </a:buClr>
              <a:buChar char="•"/>
              <a:defRPr sz="3200" kern="1200">
                <a:solidFill>
                  <a:srgbClr val="000000"/>
                </a:solidFill>
                <a:latin typeface="+mn-lt"/>
                <a:ea typeface="+mn-ea"/>
                <a:cs typeface="+mn-cs"/>
              </a:defRPr>
            </a:lvl1pPr>
            <a:lvl2pPr marL="731520" indent="-457200" algn="l" rtl="0" eaLnBrk="0" fontAlgn="base" hangingPunct="0">
              <a:spcBef>
                <a:spcPct val="20000"/>
              </a:spcBef>
              <a:spcAft>
                <a:spcPct val="0"/>
              </a:spcAft>
              <a:buClr>
                <a:srgbClr val="6CB255"/>
              </a:buClr>
              <a:buFont typeface="+mj-lt"/>
              <a:buAutoNum type="alphaLcParenR"/>
              <a:defRPr sz="2800" kern="1200">
                <a:solidFill>
                  <a:schemeClr val="tx1"/>
                </a:solidFill>
                <a:latin typeface="+mn-lt"/>
                <a:ea typeface="+mn-ea"/>
                <a:cs typeface="+mn-cs"/>
              </a:defRPr>
            </a:lvl2pPr>
            <a:lvl3pPr marL="1257300" indent="-342900" algn="l" rtl="0" eaLnBrk="0" fontAlgn="base" hangingPunct="0">
              <a:spcBef>
                <a:spcPct val="20000"/>
              </a:spcBef>
              <a:spcAft>
                <a:spcPct val="0"/>
              </a:spcAft>
              <a:buClr>
                <a:srgbClr val="6CB255"/>
              </a:buClr>
              <a:buFont typeface="+mj-lt"/>
              <a:buAutoNum type="alphaLcParenR"/>
              <a:defRPr sz="2400" kern="1200">
                <a:solidFill>
                  <a:schemeClr val="tx1"/>
                </a:solidFill>
                <a:latin typeface="+mn-lt"/>
                <a:ea typeface="+mn-ea"/>
                <a:cs typeface="+mn-cs"/>
              </a:defRPr>
            </a:lvl3pPr>
            <a:lvl4pPr marL="17145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4pPr>
            <a:lvl5pPr marL="2171700" indent="-342900" algn="l" rtl="0" eaLnBrk="0" fontAlgn="base" hangingPunct="0">
              <a:spcBef>
                <a:spcPct val="20000"/>
              </a:spcBef>
              <a:spcAft>
                <a:spcPct val="0"/>
              </a:spcAft>
              <a:buClr>
                <a:srgbClr val="6CB255"/>
              </a:buClr>
              <a:buFont typeface="+mj-lt"/>
              <a:buAutoNum type="alphaLcParen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dirty="0"/>
              <a:t>Extinct (or nearly) NC Species</a:t>
            </a:r>
          </a:p>
          <a:p>
            <a:pPr marL="0" indent="0">
              <a:buNone/>
            </a:pPr>
            <a:r>
              <a:rPr lang="en-US" sz="1950" b="1" dirty="0"/>
              <a:t> (hunting key)</a:t>
            </a:r>
          </a:p>
        </p:txBody>
      </p:sp>
    </p:spTree>
    <p:extLst>
      <p:ext uri="{BB962C8B-B14F-4D97-AF65-F5344CB8AC3E}">
        <p14:creationId xmlns:p14="http://schemas.microsoft.com/office/powerpoint/2010/main" val="23863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62B6E-3D76-1C1D-53AE-74175AAAF02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587E26-5A74-CE80-4BBF-4E0E4C3C432F}"/>
              </a:ext>
            </a:extLst>
          </p:cNvPr>
          <p:cNvSpPr txBox="1">
            <a:spLocks/>
          </p:cNvSpPr>
          <p:nvPr/>
        </p:nvSpPr>
        <p:spPr bwMode="auto">
          <a:xfrm>
            <a:off x="299804" y="282940"/>
            <a:ext cx="5001539"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Extinction story so far …</a:t>
            </a:r>
          </a:p>
        </p:txBody>
      </p:sp>
      <p:sp>
        <p:nvSpPr>
          <p:cNvPr id="7" name="TextBox 6">
            <a:extLst>
              <a:ext uri="{FF2B5EF4-FFF2-40B4-BE49-F238E27FC236}">
                <a16:creationId xmlns:a16="http://schemas.microsoft.com/office/drawing/2014/main" id="{244DD87E-B808-1A63-EC96-8F4D64C6B1A8}"/>
              </a:ext>
            </a:extLst>
          </p:cNvPr>
          <p:cNvSpPr txBox="1"/>
          <p:nvPr/>
        </p:nvSpPr>
        <p:spPr>
          <a:xfrm>
            <a:off x="328846" y="1057743"/>
            <a:ext cx="8281753" cy="2677656"/>
          </a:xfrm>
          <a:prstGeom prst="rect">
            <a:avLst/>
          </a:prstGeom>
          <a:noFill/>
        </p:spPr>
        <p:txBody>
          <a:bodyPr wrap="square">
            <a:spAutoFit/>
          </a:bodyPr>
          <a:lstStyle/>
          <a:p>
            <a:r>
              <a:rPr lang="en-US" altLang="ja-JP" sz="2400" b="1" dirty="0">
                <a:latin typeface="Arial" panose="020B0604020202020204" pitchFamily="34" charset="0"/>
              </a:rPr>
              <a:t>Our species has authored major (mass?) extinction of mainly megafauna over the last 60,000 years, largely through hunting (introductions)</a:t>
            </a:r>
          </a:p>
          <a:p>
            <a:endParaRPr lang="en-US" sz="2400" b="1" dirty="0">
              <a:latin typeface="Arial" panose="020B0604020202020204" pitchFamily="34" charset="0"/>
            </a:endParaRPr>
          </a:p>
          <a:p>
            <a:r>
              <a:rPr lang="en-US" sz="2400" b="1" dirty="0"/>
              <a:t>Situation much better in the oceans</a:t>
            </a:r>
          </a:p>
          <a:p>
            <a:endParaRPr lang="en-US" sz="2400" b="1" dirty="0"/>
          </a:p>
          <a:p>
            <a:r>
              <a:rPr lang="en-US" sz="2400" b="1" dirty="0"/>
              <a:t>21</a:t>
            </a:r>
            <a:r>
              <a:rPr lang="en-US" sz="2400" b="1" baseline="30000" dirty="0"/>
              <a:t>st</a:t>
            </a:r>
            <a:r>
              <a:rPr lang="en-US" sz="2400" b="1" dirty="0"/>
              <a:t> century causes of extinction different … soluble?</a:t>
            </a:r>
          </a:p>
        </p:txBody>
      </p:sp>
    </p:spTree>
    <p:extLst>
      <p:ext uri="{BB962C8B-B14F-4D97-AF65-F5344CB8AC3E}">
        <p14:creationId xmlns:p14="http://schemas.microsoft.com/office/powerpoint/2010/main" val="4204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9">
            <a:extLst>
              <a:ext uri="{FF2B5EF4-FFF2-40B4-BE49-F238E27FC236}">
                <a16:creationId xmlns:a16="http://schemas.microsoft.com/office/drawing/2014/main" id="{BEBB88ED-661D-D04F-A3F2-8F3B263E6888}"/>
              </a:ext>
            </a:extLst>
          </p:cNvPr>
          <p:cNvSpPr>
            <a:spLocks noChangeArrowheads="1"/>
          </p:cNvSpPr>
          <p:nvPr/>
        </p:nvSpPr>
        <p:spPr bwMode="auto">
          <a:xfrm>
            <a:off x="2352619" y="4584617"/>
            <a:ext cx="4961615" cy="4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500" b="1" dirty="0"/>
              <a:t>Merrill and </a:t>
            </a:r>
            <a:r>
              <a:rPr lang="en-US" altLang="en-US" sz="1500" b="1" dirty="0" err="1"/>
              <a:t>Leatherby</a:t>
            </a:r>
            <a:r>
              <a:rPr lang="en-US" altLang="en-US" sz="1500" b="1" dirty="0"/>
              <a:t>, Bloomberg 2018 (USDA data) </a:t>
            </a:r>
          </a:p>
          <a:p>
            <a:pPr>
              <a:lnSpc>
                <a:spcPct val="90000"/>
              </a:lnSpc>
            </a:pPr>
            <a:r>
              <a:rPr lang="en-US" altLang="en-US" sz="1050" dirty="0"/>
              <a:t>https://</a:t>
            </a:r>
            <a:r>
              <a:rPr lang="en-US" altLang="en-US" sz="1050" dirty="0" err="1"/>
              <a:t>www.bloomberg.com</a:t>
            </a:r>
            <a:r>
              <a:rPr lang="en-US" altLang="en-US" sz="1050" dirty="0"/>
              <a:t>/graphics/2018-us-land-use/?</a:t>
            </a:r>
            <a:r>
              <a:rPr lang="en-US" altLang="en-US" sz="1050" dirty="0" err="1"/>
              <a:t>sref</a:t>
            </a:r>
            <a:r>
              <a:rPr lang="en-US" altLang="en-US" sz="1050" dirty="0"/>
              <a:t>=B3uFyqJT</a:t>
            </a:r>
          </a:p>
        </p:txBody>
      </p:sp>
      <p:pic>
        <p:nvPicPr>
          <p:cNvPr id="4" name="Picture 3" descr="Map&#10;&#10;Description automatically generated">
            <a:extLst>
              <a:ext uri="{FF2B5EF4-FFF2-40B4-BE49-F238E27FC236}">
                <a16:creationId xmlns:a16="http://schemas.microsoft.com/office/drawing/2014/main" id="{24C0F316-B6D0-7B40-8192-5E3FBCBD8638}"/>
              </a:ext>
            </a:extLst>
          </p:cNvPr>
          <p:cNvPicPr>
            <a:picLocks noChangeAspect="1"/>
          </p:cNvPicPr>
          <p:nvPr/>
        </p:nvPicPr>
        <p:blipFill>
          <a:blip r:embed="rId3"/>
          <a:stretch>
            <a:fillRect/>
          </a:stretch>
        </p:blipFill>
        <p:spPr>
          <a:xfrm>
            <a:off x="1255212" y="114300"/>
            <a:ext cx="6858000" cy="4202163"/>
          </a:xfrm>
          <a:prstGeom prst="rect">
            <a:avLst/>
          </a:prstGeom>
        </p:spPr>
      </p:pic>
      <p:sp>
        <p:nvSpPr>
          <p:cNvPr id="2" name="Rectangle 9">
            <a:extLst>
              <a:ext uri="{FF2B5EF4-FFF2-40B4-BE49-F238E27FC236}">
                <a16:creationId xmlns:a16="http://schemas.microsoft.com/office/drawing/2014/main" id="{8651D716-929E-3F54-7757-D081EC0DC5FA}"/>
              </a:ext>
            </a:extLst>
          </p:cNvPr>
          <p:cNvSpPr>
            <a:spLocks noChangeArrowheads="1"/>
          </p:cNvSpPr>
          <p:nvPr/>
        </p:nvSpPr>
        <p:spPr bwMode="auto">
          <a:xfrm>
            <a:off x="0" y="80892"/>
            <a:ext cx="174465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b="1" dirty="0"/>
              <a:t>21st Century</a:t>
            </a:r>
          </a:p>
          <a:p>
            <a:pPr>
              <a:lnSpc>
                <a:spcPct val="90000"/>
              </a:lnSpc>
            </a:pPr>
            <a:r>
              <a:rPr lang="en-US" altLang="en-US" b="1" dirty="0"/>
              <a:t>Problem 1</a:t>
            </a:r>
          </a:p>
          <a:p>
            <a:pPr>
              <a:lnSpc>
                <a:spcPct val="90000"/>
              </a:lnSpc>
            </a:pPr>
            <a:r>
              <a:rPr lang="en-US" altLang="en-US" b="1" dirty="0"/>
              <a:t>Space</a:t>
            </a:r>
            <a:endParaRPr lang="en-US" altLang="en-US" dirty="0"/>
          </a:p>
        </p:txBody>
      </p:sp>
    </p:spTree>
    <p:extLst>
      <p:ext uri="{BB962C8B-B14F-4D97-AF65-F5344CB8AC3E}">
        <p14:creationId xmlns:p14="http://schemas.microsoft.com/office/powerpoint/2010/main" val="31069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9">
            <a:extLst>
              <a:ext uri="{FF2B5EF4-FFF2-40B4-BE49-F238E27FC236}">
                <a16:creationId xmlns:a16="http://schemas.microsoft.com/office/drawing/2014/main" id="{BEBB88ED-661D-D04F-A3F2-8F3B263E6888}"/>
              </a:ext>
            </a:extLst>
          </p:cNvPr>
          <p:cNvSpPr>
            <a:spLocks noChangeArrowheads="1"/>
          </p:cNvSpPr>
          <p:nvPr/>
        </p:nvSpPr>
        <p:spPr bwMode="auto">
          <a:xfrm>
            <a:off x="2352618" y="4584617"/>
            <a:ext cx="4515980" cy="4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500" b="1" dirty="0"/>
              <a:t>Merrill and </a:t>
            </a:r>
            <a:r>
              <a:rPr lang="en-US" altLang="en-US" sz="1500" b="1" dirty="0" err="1"/>
              <a:t>Leatherby</a:t>
            </a:r>
            <a:r>
              <a:rPr lang="en-US" altLang="en-US" sz="1500" b="1" dirty="0"/>
              <a:t>, Bloomberg 2018 </a:t>
            </a:r>
          </a:p>
          <a:p>
            <a:pPr>
              <a:lnSpc>
                <a:spcPct val="90000"/>
              </a:lnSpc>
            </a:pPr>
            <a:r>
              <a:rPr lang="en-US" altLang="en-US" sz="1050" dirty="0"/>
              <a:t>https://</a:t>
            </a:r>
            <a:r>
              <a:rPr lang="en-US" altLang="en-US" sz="1050" dirty="0" err="1"/>
              <a:t>www.bloomberg.com</a:t>
            </a:r>
            <a:r>
              <a:rPr lang="en-US" altLang="en-US" sz="1050" dirty="0"/>
              <a:t>/graphics/2018-us-land-use/?</a:t>
            </a:r>
            <a:r>
              <a:rPr lang="en-US" altLang="en-US" sz="1050" dirty="0" err="1"/>
              <a:t>sref</a:t>
            </a:r>
            <a:r>
              <a:rPr lang="en-US" altLang="en-US" sz="1050" dirty="0"/>
              <a:t>=B3uFyqJT</a:t>
            </a:r>
          </a:p>
        </p:txBody>
      </p:sp>
      <p:pic>
        <p:nvPicPr>
          <p:cNvPr id="3" name="Picture 2" descr="Map&#10;&#10;Description automatically generated">
            <a:extLst>
              <a:ext uri="{FF2B5EF4-FFF2-40B4-BE49-F238E27FC236}">
                <a16:creationId xmlns:a16="http://schemas.microsoft.com/office/drawing/2014/main" id="{B15B5949-9779-024D-B1B9-05403CBD3F16}"/>
              </a:ext>
            </a:extLst>
          </p:cNvPr>
          <p:cNvPicPr>
            <a:picLocks noChangeAspect="1"/>
          </p:cNvPicPr>
          <p:nvPr/>
        </p:nvPicPr>
        <p:blipFill>
          <a:blip r:embed="rId3"/>
          <a:stretch>
            <a:fillRect/>
          </a:stretch>
        </p:blipFill>
        <p:spPr>
          <a:xfrm>
            <a:off x="1143000" y="0"/>
            <a:ext cx="6858000" cy="4283095"/>
          </a:xfrm>
          <a:prstGeom prst="rect">
            <a:avLst/>
          </a:prstGeom>
        </p:spPr>
      </p:pic>
    </p:spTree>
    <p:extLst>
      <p:ext uri="{BB962C8B-B14F-4D97-AF65-F5344CB8AC3E}">
        <p14:creationId xmlns:p14="http://schemas.microsoft.com/office/powerpoint/2010/main" val="415794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9">
            <a:extLst>
              <a:ext uri="{FF2B5EF4-FFF2-40B4-BE49-F238E27FC236}">
                <a16:creationId xmlns:a16="http://schemas.microsoft.com/office/drawing/2014/main" id="{BEBB88ED-661D-D04F-A3F2-8F3B263E6888}"/>
              </a:ext>
            </a:extLst>
          </p:cNvPr>
          <p:cNvSpPr>
            <a:spLocks noChangeArrowheads="1"/>
          </p:cNvSpPr>
          <p:nvPr/>
        </p:nvSpPr>
        <p:spPr bwMode="auto">
          <a:xfrm>
            <a:off x="2352618" y="4584616"/>
            <a:ext cx="24256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500" b="1" dirty="0"/>
              <a:t>Benton et al. 2021, Fig. 2</a:t>
            </a:r>
            <a:endParaRPr lang="en-US" altLang="en-US" sz="1050" dirty="0"/>
          </a:p>
        </p:txBody>
      </p:sp>
      <p:pic>
        <p:nvPicPr>
          <p:cNvPr id="4" name="Picture 3" descr="A picture containing timeline&#10;&#10;Description automatically generated">
            <a:extLst>
              <a:ext uri="{FF2B5EF4-FFF2-40B4-BE49-F238E27FC236}">
                <a16:creationId xmlns:a16="http://schemas.microsoft.com/office/drawing/2014/main" id="{C36F93C0-AF7F-DF48-87FD-6E3D6B669F41}"/>
              </a:ext>
            </a:extLst>
          </p:cNvPr>
          <p:cNvPicPr>
            <a:picLocks noChangeAspect="1"/>
          </p:cNvPicPr>
          <p:nvPr/>
        </p:nvPicPr>
        <p:blipFill>
          <a:blip r:embed="rId3"/>
          <a:stretch>
            <a:fillRect/>
          </a:stretch>
        </p:blipFill>
        <p:spPr>
          <a:xfrm>
            <a:off x="1457324" y="0"/>
            <a:ext cx="6229350" cy="4487494"/>
          </a:xfrm>
          <a:prstGeom prst="rect">
            <a:avLst/>
          </a:prstGeom>
        </p:spPr>
      </p:pic>
    </p:spTree>
    <p:extLst>
      <p:ext uri="{BB962C8B-B14F-4D97-AF65-F5344CB8AC3E}">
        <p14:creationId xmlns:p14="http://schemas.microsoft.com/office/powerpoint/2010/main" val="87718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56_21_greenhouse_effect_U">
            <a:extLst>
              <a:ext uri="{FF2B5EF4-FFF2-40B4-BE49-F238E27FC236}">
                <a16:creationId xmlns:a16="http://schemas.microsoft.com/office/drawing/2014/main" id="{15F8AEFA-BE97-AF4F-9C1E-4BB107B5B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36"/>
          <a:stretch>
            <a:fillRect/>
          </a:stretch>
        </p:blipFill>
        <p:spPr bwMode="auto">
          <a:xfrm>
            <a:off x="2080023" y="367904"/>
            <a:ext cx="4983956"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1">
            <a:extLst>
              <a:ext uri="{FF2B5EF4-FFF2-40B4-BE49-F238E27FC236}">
                <a16:creationId xmlns:a16="http://schemas.microsoft.com/office/drawing/2014/main" id="{D8361035-758E-3D49-A1D1-ED8E77CB8CB3}"/>
              </a:ext>
            </a:extLst>
          </p:cNvPr>
          <p:cNvSpPr txBox="1">
            <a:spLocks noChangeArrowheads="1"/>
          </p:cNvSpPr>
          <p:nvPr/>
        </p:nvSpPr>
        <p:spPr bwMode="auto">
          <a:xfrm rot="-1124095">
            <a:off x="2493169" y="2495550"/>
            <a:ext cx="1415654" cy="17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200" b="1">
                <a:solidFill>
                  <a:schemeClr val="bg2"/>
                </a:solidFill>
              </a:rPr>
              <a:t>Clouds</a:t>
            </a:r>
          </a:p>
        </p:txBody>
      </p:sp>
      <p:sp>
        <p:nvSpPr>
          <p:cNvPr id="57348" name="Text Box 31">
            <a:extLst>
              <a:ext uri="{FF2B5EF4-FFF2-40B4-BE49-F238E27FC236}">
                <a16:creationId xmlns:a16="http://schemas.microsoft.com/office/drawing/2014/main" id="{11B1FD11-634E-B347-98D1-4DEFF3F625A1}"/>
              </a:ext>
            </a:extLst>
          </p:cNvPr>
          <p:cNvSpPr txBox="1">
            <a:spLocks noChangeArrowheads="1"/>
          </p:cNvSpPr>
          <p:nvPr/>
        </p:nvSpPr>
        <p:spPr bwMode="auto">
          <a:xfrm>
            <a:off x="6229351" y="2594372"/>
            <a:ext cx="602456"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200" b="1">
                <a:solidFill>
                  <a:srgbClr val="DB203F"/>
                </a:solidFill>
              </a:rPr>
              <a:t>Heat</a:t>
            </a:r>
            <a:endParaRPr lang="en-US" altLang="en-US" sz="1425" b="1">
              <a:solidFill>
                <a:srgbClr val="DB203F"/>
              </a:solidFill>
            </a:endParaRPr>
          </a:p>
        </p:txBody>
      </p:sp>
      <p:sp>
        <p:nvSpPr>
          <p:cNvPr id="57349" name="Text Box 31">
            <a:extLst>
              <a:ext uri="{FF2B5EF4-FFF2-40B4-BE49-F238E27FC236}">
                <a16:creationId xmlns:a16="http://schemas.microsoft.com/office/drawing/2014/main" id="{172C6F92-CF97-8D47-8F91-BBA62BBC0889}"/>
              </a:ext>
            </a:extLst>
          </p:cNvPr>
          <p:cNvSpPr txBox="1">
            <a:spLocks noChangeArrowheads="1"/>
          </p:cNvSpPr>
          <p:nvPr/>
        </p:nvSpPr>
        <p:spPr bwMode="auto">
          <a:xfrm>
            <a:off x="2463404" y="3532585"/>
            <a:ext cx="212050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1200" b="1">
                <a:solidFill>
                  <a:schemeClr val="bg1"/>
                </a:solidFill>
              </a:rPr>
              <a:t>High-energy solar radiation</a:t>
            </a:r>
            <a:br>
              <a:rPr lang="en-US" altLang="en-US" sz="1200" b="1">
                <a:solidFill>
                  <a:schemeClr val="bg1"/>
                </a:solidFill>
              </a:rPr>
            </a:br>
            <a:r>
              <a:rPr lang="en-US" altLang="en-US" sz="1200" b="1">
                <a:solidFill>
                  <a:schemeClr val="bg1"/>
                </a:solidFill>
              </a:rPr>
              <a:t>enters the atmosphere.</a:t>
            </a:r>
            <a:br>
              <a:rPr lang="en-US" altLang="en-US" sz="1200" b="1">
                <a:solidFill>
                  <a:schemeClr val="bg1"/>
                </a:solidFill>
              </a:rPr>
            </a:br>
            <a:r>
              <a:rPr lang="en-US" altLang="en-US" sz="1200" b="1">
                <a:solidFill>
                  <a:schemeClr val="bg1"/>
                </a:solidFill>
              </a:rPr>
              <a:t>Some is reflected, and some</a:t>
            </a:r>
            <a:br>
              <a:rPr lang="en-US" altLang="en-US" sz="1200" b="1">
                <a:solidFill>
                  <a:schemeClr val="bg1"/>
                </a:solidFill>
              </a:rPr>
            </a:br>
            <a:r>
              <a:rPr lang="en-US" altLang="en-US" sz="1200" b="1">
                <a:solidFill>
                  <a:schemeClr val="bg1"/>
                </a:solidFill>
              </a:rPr>
              <a:t>is absorbed by the Earth’s</a:t>
            </a:r>
            <a:br>
              <a:rPr lang="en-US" altLang="en-US" sz="1200" b="1">
                <a:solidFill>
                  <a:schemeClr val="bg1"/>
                </a:solidFill>
              </a:rPr>
            </a:br>
            <a:r>
              <a:rPr lang="en-US" altLang="en-US" sz="1200" b="1">
                <a:solidFill>
                  <a:schemeClr val="bg1"/>
                </a:solidFill>
              </a:rPr>
              <a:t>surface, warming it.</a:t>
            </a:r>
            <a:endParaRPr lang="en-US" altLang="en-US" sz="1425" b="1">
              <a:solidFill>
                <a:schemeClr val="bg1"/>
              </a:solidFill>
            </a:endParaRPr>
          </a:p>
        </p:txBody>
      </p:sp>
      <p:sp>
        <p:nvSpPr>
          <p:cNvPr id="57350" name="Text Box 31">
            <a:extLst>
              <a:ext uri="{FF2B5EF4-FFF2-40B4-BE49-F238E27FC236}">
                <a16:creationId xmlns:a16="http://schemas.microsoft.com/office/drawing/2014/main" id="{E6511584-1258-054A-B779-A020600B3B74}"/>
              </a:ext>
            </a:extLst>
          </p:cNvPr>
          <p:cNvSpPr txBox="1">
            <a:spLocks noChangeArrowheads="1"/>
          </p:cNvSpPr>
          <p:nvPr/>
        </p:nvSpPr>
        <p:spPr bwMode="auto">
          <a:xfrm>
            <a:off x="4718448" y="3551635"/>
            <a:ext cx="212050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1200" b="1" dirty="0">
                <a:solidFill>
                  <a:schemeClr val="bg1"/>
                </a:solidFill>
              </a:rPr>
              <a:t>Heat is emitted as infrared</a:t>
            </a:r>
            <a:br>
              <a:rPr lang="en-US" altLang="en-US" sz="1200" b="1" dirty="0">
                <a:solidFill>
                  <a:schemeClr val="bg1"/>
                </a:solidFill>
              </a:rPr>
            </a:br>
            <a:r>
              <a:rPr lang="en-US" altLang="en-US" sz="1200" b="1" dirty="0">
                <a:solidFill>
                  <a:schemeClr val="bg1"/>
                </a:solidFill>
              </a:rPr>
              <a:t>radiation. Some is lost in</a:t>
            </a:r>
            <a:br>
              <a:rPr lang="en-US" altLang="en-US" sz="1200" b="1" dirty="0">
                <a:solidFill>
                  <a:schemeClr val="bg1"/>
                </a:solidFill>
              </a:rPr>
            </a:br>
            <a:r>
              <a:rPr lang="en-US" altLang="en-US" sz="1200" b="1" dirty="0">
                <a:solidFill>
                  <a:schemeClr val="bg1"/>
                </a:solidFill>
              </a:rPr>
              <a:t>space, but much is trapped</a:t>
            </a:r>
            <a:br>
              <a:rPr lang="en-US" altLang="en-US" sz="1200" b="1" dirty="0">
                <a:solidFill>
                  <a:schemeClr val="bg1"/>
                </a:solidFill>
              </a:rPr>
            </a:br>
            <a:r>
              <a:rPr lang="en-US" altLang="en-US" sz="1200" b="1" dirty="0">
                <a:solidFill>
                  <a:schemeClr val="bg1"/>
                </a:solidFill>
              </a:rPr>
              <a:t>by greenhouse gases and</a:t>
            </a:r>
            <a:br>
              <a:rPr lang="en-US" altLang="en-US" sz="1200" b="1" dirty="0">
                <a:solidFill>
                  <a:schemeClr val="bg1"/>
                </a:solidFill>
              </a:rPr>
            </a:br>
            <a:r>
              <a:rPr lang="en-US" altLang="en-US" sz="1200" b="1" dirty="0">
                <a:solidFill>
                  <a:schemeClr val="bg1"/>
                </a:solidFill>
              </a:rPr>
              <a:t>retained in the atmosphere,</a:t>
            </a:r>
            <a:br>
              <a:rPr lang="en-US" altLang="en-US" sz="1200" b="1" dirty="0">
                <a:solidFill>
                  <a:schemeClr val="bg1"/>
                </a:solidFill>
              </a:rPr>
            </a:br>
            <a:r>
              <a:rPr lang="en-US" altLang="en-US" sz="1200" b="1" dirty="0">
                <a:solidFill>
                  <a:schemeClr val="bg1"/>
                </a:solidFill>
              </a:rPr>
              <a:t>increasing the temperature.</a:t>
            </a:r>
            <a:endParaRPr lang="en-US" altLang="en-US" sz="1425" b="1" dirty="0">
              <a:solidFill>
                <a:schemeClr val="bg1"/>
              </a:solidFill>
            </a:endParaRPr>
          </a:p>
        </p:txBody>
      </p:sp>
      <p:pic>
        <p:nvPicPr>
          <p:cNvPr id="57351" name="Picture 8" descr="56_21_greenhouse_gases">
            <a:extLst>
              <a:ext uri="{FF2B5EF4-FFF2-40B4-BE49-F238E27FC236}">
                <a16:creationId xmlns:a16="http://schemas.microsoft.com/office/drawing/2014/main" id="{06B0711F-95E5-0448-A10E-6B3F61959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504" y="1972866"/>
            <a:ext cx="1321594"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227B34D-E4EC-1D31-8A4F-FB151BAF505E}"/>
              </a:ext>
            </a:extLst>
          </p:cNvPr>
          <p:cNvSpPr txBox="1"/>
          <p:nvPr/>
        </p:nvSpPr>
        <p:spPr>
          <a:xfrm>
            <a:off x="150387" y="1976408"/>
            <a:ext cx="1795979" cy="2554545"/>
          </a:xfrm>
          <a:prstGeom prst="rect">
            <a:avLst/>
          </a:prstGeom>
          <a:noFill/>
        </p:spPr>
        <p:txBody>
          <a:bodyPr wrap="square">
            <a:spAutoFit/>
          </a:bodyPr>
          <a:lstStyle/>
          <a:p>
            <a:r>
              <a:rPr lang="en-US" sz="2000" b="1" dirty="0">
                <a:latin typeface="Arial" panose="020B0604020202020204" pitchFamily="34" charset="0"/>
              </a:rPr>
              <a:t>The culprits:</a:t>
            </a:r>
          </a:p>
          <a:p>
            <a:r>
              <a:rPr lang="en-US" sz="2000" b="1" dirty="0">
                <a:latin typeface="Arial" panose="020B0604020202020204" pitchFamily="34" charset="0"/>
              </a:rPr>
              <a:t>CO2 (oil, coal, </a:t>
            </a:r>
            <a:r>
              <a:rPr lang="en-US" sz="2000" b="1" dirty="0">
                <a:solidFill>
                  <a:srgbClr val="FF0000"/>
                </a:solidFill>
                <a:latin typeface="Arial" panose="020B0604020202020204" pitchFamily="34" charset="0"/>
              </a:rPr>
              <a:t>natural gas</a:t>
            </a:r>
            <a:r>
              <a:rPr lang="en-US" sz="2000" b="1" dirty="0">
                <a:latin typeface="Arial" panose="020B0604020202020204" pitchFamily="34" charset="0"/>
              </a:rPr>
              <a:t>);</a:t>
            </a:r>
          </a:p>
          <a:p>
            <a:r>
              <a:rPr lang="en-US" sz="2000" b="1" dirty="0">
                <a:latin typeface="Arial" panose="020B0604020202020204" pitchFamily="34" charset="0"/>
              </a:rPr>
              <a:t>methane (aka natural gas) </a:t>
            </a:r>
          </a:p>
          <a:p>
            <a:endParaRPr lang="en-US" sz="2000" b="1" dirty="0"/>
          </a:p>
        </p:txBody>
      </p:sp>
      <p:sp>
        <p:nvSpPr>
          <p:cNvPr id="3" name="Rectangle 9">
            <a:extLst>
              <a:ext uri="{FF2B5EF4-FFF2-40B4-BE49-F238E27FC236}">
                <a16:creationId xmlns:a16="http://schemas.microsoft.com/office/drawing/2014/main" id="{9AF7EC1E-68CB-6880-E797-54F315986A47}"/>
              </a:ext>
            </a:extLst>
          </p:cNvPr>
          <p:cNvSpPr>
            <a:spLocks noChangeArrowheads="1"/>
          </p:cNvSpPr>
          <p:nvPr/>
        </p:nvSpPr>
        <p:spPr bwMode="auto">
          <a:xfrm>
            <a:off x="0" y="159270"/>
            <a:ext cx="174465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b="1" dirty="0"/>
              <a:t>21st Century</a:t>
            </a:r>
          </a:p>
          <a:p>
            <a:pPr>
              <a:lnSpc>
                <a:spcPct val="90000"/>
              </a:lnSpc>
            </a:pPr>
            <a:r>
              <a:rPr lang="en-US" altLang="en-US" b="1" dirty="0"/>
              <a:t>Problem 2</a:t>
            </a:r>
          </a:p>
          <a:p>
            <a:pPr>
              <a:lnSpc>
                <a:spcPct val="90000"/>
              </a:lnSpc>
            </a:pPr>
            <a:r>
              <a:rPr lang="en-US" altLang="en-US" b="1" dirty="0"/>
              <a:t>Heat</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7CFB-754D-80FC-ADEA-A11FEE5BA037}"/>
            </a:ext>
          </a:extLst>
        </p:cNvPr>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C56F490C-CFBF-B50B-0B19-7BA9CE0DF529}"/>
              </a:ext>
            </a:extLst>
          </p:cNvPr>
          <p:cNvPicPr>
            <a:picLocks noChangeAspect="1"/>
          </p:cNvPicPr>
          <p:nvPr/>
        </p:nvPicPr>
        <p:blipFill>
          <a:blip r:embed="rId3"/>
          <a:stretch>
            <a:fillRect/>
          </a:stretch>
        </p:blipFill>
        <p:spPr>
          <a:xfrm>
            <a:off x="1613966" y="0"/>
            <a:ext cx="5829300" cy="5068062"/>
          </a:xfrm>
          <a:prstGeom prst="rect">
            <a:avLst/>
          </a:prstGeom>
        </p:spPr>
      </p:pic>
    </p:spTree>
    <p:extLst>
      <p:ext uri="{BB962C8B-B14F-4D97-AF65-F5344CB8AC3E}">
        <p14:creationId xmlns:p14="http://schemas.microsoft.com/office/powerpoint/2010/main" val="253925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B11CEDDF-BC56-E547-D8F9-EB2C04D2B953}"/>
              </a:ext>
            </a:extLst>
          </p:cNvPr>
          <p:cNvPicPr>
            <a:picLocks noChangeAspect="1"/>
          </p:cNvPicPr>
          <p:nvPr/>
        </p:nvPicPr>
        <p:blipFill>
          <a:blip r:embed="rId3"/>
          <a:stretch>
            <a:fillRect/>
          </a:stretch>
        </p:blipFill>
        <p:spPr>
          <a:xfrm>
            <a:off x="2420376" y="11430"/>
            <a:ext cx="5580625" cy="5143500"/>
          </a:xfrm>
          <a:prstGeom prst="rect">
            <a:avLst/>
          </a:prstGeom>
        </p:spPr>
      </p:pic>
      <p:sp>
        <p:nvSpPr>
          <p:cNvPr id="2" name="Title 1"/>
          <p:cNvSpPr>
            <a:spLocks noGrp="1"/>
          </p:cNvSpPr>
          <p:nvPr>
            <p:ph type="title"/>
          </p:nvPr>
        </p:nvSpPr>
        <p:spPr>
          <a:xfrm>
            <a:off x="1168978" y="129886"/>
            <a:ext cx="1802822" cy="2441864"/>
          </a:xfrm>
        </p:spPr>
        <p:txBody>
          <a:bodyPr>
            <a:noAutofit/>
          </a:bodyPr>
          <a:lstStyle/>
          <a:p>
            <a:pPr algn="l"/>
            <a:br>
              <a:rPr lang="en-US" sz="1275" dirty="0">
                <a:latin typeface="Times" pitchFamily="2" charset="0"/>
              </a:rPr>
            </a:br>
            <a:r>
              <a:rPr lang="en-US" sz="1275" b="1" dirty="0">
                <a:latin typeface="Times" pitchFamily="2" charset="0"/>
              </a:rPr>
              <a:t>The 2023 state of the climate report: Entering uncharted territory </a:t>
            </a:r>
            <a:br>
              <a:rPr lang="en-US" sz="1275" b="1" dirty="0">
                <a:latin typeface="Times" pitchFamily="2" charset="0"/>
              </a:rPr>
            </a:br>
            <a:br>
              <a:rPr lang="en-US" sz="1275" b="1" dirty="0">
                <a:latin typeface="Times" pitchFamily="2" charset="0"/>
              </a:rPr>
            </a:br>
            <a:r>
              <a:rPr lang="en-US" sz="1275" b="1" dirty="0">
                <a:latin typeface="Times" pitchFamily="2" charset="0"/>
              </a:rPr>
              <a:t>Ripple et al. 2023</a:t>
            </a:r>
            <a:br>
              <a:rPr lang="en-US" sz="1275" b="1" dirty="0">
                <a:latin typeface="Times" pitchFamily="2" charset="0"/>
              </a:rPr>
            </a:br>
            <a:br>
              <a:rPr lang="en-US" sz="1275" b="1" dirty="0">
                <a:latin typeface="Times" pitchFamily="2" charset="0"/>
              </a:rPr>
            </a:br>
            <a:r>
              <a:rPr lang="en-US" sz="1275" b="1" dirty="0">
                <a:latin typeface="Times" pitchFamily="2" charset="0"/>
              </a:rPr>
              <a:t>Have aerosols been protecting us?</a:t>
            </a:r>
            <a:endParaRPr lang="en-US" sz="1275" dirty="0">
              <a:latin typeface="Times" pitchFamily="2" charset="0"/>
            </a:endParaRPr>
          </a:p>
        </p:txBody>
      </p:sp>
      <p:sp>
        <p:nvSpPr>
          <p:cNvPr id="3" name="Title 1">
            <a:extLst>
              <a:ext uri="{FF2B5EF4-FFF2-40B4-BE49-F238E27FC236}">
                <a16:creationId xmlns:a16="http://schemas.microsoft.com/office/drawing/2014/main" id="{46ECF8A3-0555-4C7F-D3DB-0ADD5A5B4947}"/>
              </a:ext>
            </a:extLst>
          </p:cNvPr>
          <p:cNvSpPr txBox="1">
            <a:spLocks/>
          </p:cNvSpPr>
          <p:nvPr/>
        </p:nvSpPr>
        <p:spPr>
          <a:xfrm>
            <a:off x="269818" y="2819746"/>
            <a:ext cx="1730432" cy="1569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275" dirty="0">
                <a:latin typeface="Times" pitchFamily="2" charset="0"/>
              </a:rPr>
              <a:t>First climate extinction:</a:t>
            </a:r>
          </a:p>
          <a:p>
            <a:endParaRPr lang="en-US" sz="1275" dirty="0">
              <a:latin typeface="Times" pitchFamily="2" charset="0"/>
            </a:endParaRPr>
          </a:p>
          <a:p>
            <a:r>
              <a:rPr lang="en-US" sz="1275" dirty="0">
                <a:latin typeface="Times" pitchFamily="2" charset="0"/>
              </a:rPr>
              <a:t>Florida plant</a:t>
            </a:r>
          </a:p>
        </p:txBody>
      </p:sp>
    </p:spTree>
    <p:extLst>
      <p:ext uri="{BB962C8B-B14F-4D97-AF65-F5344CB8AC3E}">
        <p14:creationId xmlns:p14="http://schemas.microsoft.com/office/powerpoint/2010/main" val="26160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D0AD-F2FB-F6CE-9EF2-D309464762F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49F4C-7CDE-7053-3AF6-ED4C9E851BAE}"/>
              </a:ext>
            </a:extLst>
          </p:cNvPr>
          <p:cNvSpPr txBox="1">
            <a:spLocks/>
          </p:cNvSpPr>
          <p:nvPr/>
        </p:nvSpPr>
        <p:spPr bwMode="auto">
          <a:xfrm>
            <a:off x="299803" y="282940"/>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Current Global Warming Effects in E NC</a:t>
            </a:r>
          </a:p>
        </p:txBody>
      </p:sp>
      <p:pic>
        <p:nvPicPr>
          <p:cNvPr id="6" name="Picture 5">
            <a:extLst>
              <a:ext uri="{FF2B5EF4-FFF2-40B4-BE49-F238E27FC236}">
                <a16:creationId xmlns:a16="http://schemas.microsoft.com/office/drawing/2014/main" id="{B2405BDB-35A8-7061-4240-3826776707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2924" y="880130"/>
            <a:ext cx="4766872" cy="4121247"/>
          </a:xfrm>
          <a:prstGeom prst="rect">
            <a:avLst/>
          </a:prstGeom>
        </p:spPr>
      </p:pic>
      <p:sp>
        <p:nvSpPr>
          <p:cNvPr id="7" name="TextBox 6">
            <a:extLst>
              <a:ext uri="{FF2B5EF4-FFF2-40B4-BE49-F238E27FC236}">
                <a16:creationId xmlns:a16="http://schemas.microsoft.com/office/drawing/2014/main" id="{1265ED61-53F4-8AD1-5EDF-690CBD30AF19}"/>
              </a:ext>
            </a:extLst>
          </p:cNvPr>
          <p:cNvSpPr txBox="1"/>
          <p:nvPr/>
        </p:nvSpPr>
        <p:spPr>
          <a:xfrm>
            <a:off x="328847" y="1057743"/>
            <a:ext cx="2339402" cy="1569660"/>
          </a:xfrm>
          <a:prstGeom prst="rect">
            <a:avLst/>
          </a:prstGeom>
          <a:noFill/>
        </p:spPr>
        <p:txBody>
          <a:bodyPr wrap="square">
            <a:spAutoFit/>
          </a:bodyPr>
          <a:lstStyle/>
          <a:p>
            <a:r>
              <a:rPr lang="en-US" altLang="ja-JP" sz="2400" b="1" dirty="0">
                <a:latin typeface="Arial" panose="020B0604020202020204" pitchFamily="34" charset="0"/>
              </a:rPr>
              <a:t>Sea level rise is contributing to the loss of coastal homes</a:t>
            </a:r>
            <a:endParaRPr lang="en-US" sz="2400" b="1" dirty="0"/>
          </a:p>
        </p:txBody>
      </p:sp>
    </p:spTree>
    <p:extLst>
      <p:ext uri="{BB962C8B-B14F-4D97-AF65-F5344CB8AC3E}">
        <p14:creationId xmlns:p14="http://schemas.microsoft.com/office/powerpoint/2010/main" val="75563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951A-4127-A647-8673-DD26D3B113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DB5DF2-4559-56E1-885E-DD3B12CFDC7A}"/>
              </a:ext>
            </a:extLst>
          </p:cNvPr>
          <p:cNvSpPr txBox="1"/>
          <p:nvPr/>
        </p:nvSpPr>
        <p:spPr>
          <a:xfrm>
            <a:off x="224852" y="1395959"/>
            <a:ext cx="2792855" cy="2031325"/>
          </a:xfrm>
          <a:prstGeom prst="rect">
            <a:avLst/>
          </a:prstGeom>
          <a:noFill/>
        </p:spPr>
        <p:txBody>
          <a:bodyPr wrap="square">
            <a:spAutoFit/>
          </a:bodyPr>
          <a:lstStyle/>
          <a:p>
            <a:r>
              <a:rPr lang="en-US" altLang="ja-JP" sz="2100" b="1" dirty="0">
                <a:latin typeface="Arial" panose="020B0604020202020204" pitchFamily="34" charset="0"/>
              </a:rPr>
              <a:t>Sea level rise is enabling sea water penetration inland, killing trees and creating “ghost forests”</a:t>
            </a:r>
            <a:endParaRPr lang="en-US" sz="2100" b="1" dirty="0"/>
          </a:p>
        </p:txBody>
      </p:sp>
      <p:pic>
        <p:nvPicPr>
          <p:cNvPr id="5" name="Picture 4">
            <a:extLst>
              <a:ext uri="{FF2B5EF4-FFF2-40B4-BE49-F238E27FC236}">
                <a16:creationId xmlns:a16="http://schemas.microsoft.com/office/drawing/2014/main" id="{92AC11F1-5D09-F433-5E98-9A8A91020D3F}"/>
              </a:ext>
            </a:extLst>
          </p:cNvPr>
          <p:cNvPicPr>
            <a:picLocks noChangeAspect="1"/>
          </p:cNvPicPr>
          <p:nvPr/>
        </p:nvPicPr>
        <p:blipFill>
          <a:blip r:embed="rId3"/>
          <a:stretch>
            <a:fillRect/>
          </a:stretch>
        </p:blipFill>
        <p:spPr>
          <a:xfrm>
            <a:off x="3447738" y="1085850"/>
            <a:ext cx="2610162" cy="2196356"/>
          </a:xfrm>
          <a:prstGeom prst="rect">
            <a:avLst/>
          </a:prstGeom>
        </p:spPr>
      </p:pic>
      <p:pic>
        <p:nvPicPr>
          <p:cNvPr id="8" name="Picture 7">
            <a:extLst>
              <a:ext uri="{FF2B5EF4-FFF2-40B4-BE49-F238E27FC236}">
                <a16:creationId xmlns:a16="http://schemas.microsoft.com/office/drawing/2014/main" id="{3405A588-E956-BD17-3EF1-E8C9DC497A88}"/>
              </a:ext>
            </a:extLst>
          </p:cNvPr>
          <p:cNvPicPr>
            <a:picLocks noChangeAspect="1"/>
          </p:cNvPicPr>
          <p:nvPr/>
        </p:nvPicPr>
        <p:blipFill>
          <a:blip r:embed="rId4"/>
          <a:stretch>
            <a:fillRect/>
          </a:stretch>
        </p:blipFill>
        <p:spPr>
          <a:xfrm>
            <a:off x="5257799" y="2429032"/>
            <a:ext cx="2851879" cy="2495394"/>
          </a:xfrm>
          <a:prstGeom prst="rect">
            <a:avLst/>
          </a:prstGeom>
        </p:spPr>
      </p:pic>
      <p:sp>
        <p:nvSpPr>
          <p:cNvPr id="2" name="Title 1">
            <a:extLst>
              <a:ext uri="{FF2B5EF4-FFF2-40B4-BE49-F238E27FC236}">
                <a16:creationId xmlns:a16="http://schemas.microsoft.com/office/drawing/2014/main" id="{14A17B25-D519-4335-1A9E-259D87418C07}"/>
              </a:ext>
            </a:extLst>
          </p:cNvPr>
          <p:cNvSpPr txBox="1">
            <a:spLocks/>
          </p:cNvSpPr>
          <p:nvPr/>
        </p:nvSpPr>
        <p:spPr bwMode="auto">
          <a:xfrm>
            <a:off x="299803" y="282940"/>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Current Global Warming Effects in E NC</a:t>
            </a:r>
          </a:p>
        </p:txBody>
      </p:sp>
    </p:spTree>
    <p:extLst>
      <p:ext uri="{BB962C8B-B14F-4D97-AF65-F5344CB8AC3E}">
        <p14:creationId xmlns:p14="http://schemas.microsoft.com/office/powerpoint/2010/main" val="205813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989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SUSTAINABILITY	</a:t>
            </a:r>
            <a:endParaRPr/>
          </a:p>
        </p:txBody>
      </p:sp>
      <p:sp>
        <p:nvSpPr>
          <p:cNvPr id="61" name="Google Shape;61;p14"/>
          <p:cNvSpPr txBox="1">
            <a:spLocks noGrp="1"/>
          </p:cNvSpPr>
          <p:nvPr>
            <p:ph type="body" idx="1"/>
          </p:nvPr>
        </p:nvSpPr>
        <p:spPr>
          <a:xfrm>
            <a:off x="207059" y="589024"/>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Opening Activity: (can discuss with neighbors first)</a:t>
            </a:r>
            <a:endParaRPr dirty="0"/>
          </a:p>
          <a:p>
            <a:pPr marL="457200" lvl="0" indent="-342900" algn="l" rtl="0">
              <a:spcBef>
                <a:spcPts val="1200"/>
              </a:spcBef>
              <a:spcAft>
                <a:spcPts val="0"/>
              </a:spcAft>
              <a:buSzPts val="1800"/>
              <a:buChar char="●"/>
            </a:pPr>
            <a:r>
              <a:rPr lang="en" dirty="0"/>
              <a:t>Define the term sustainable</a:t>
            </a:r>
            <a:endParaRPr dirty="0"/>
          </a:p>
          <a:p>
            <a:pPr marL="457200" lvl="0" indent="-342900" algn="l" rtl="0">
              <a:spcBef>
                <a:spcPts val="0"/>
              </a:spcBef>
              <a:spcAft>
                <a:spcPts val="0"/>
              </a:spcAft>
              <a:buSzPts val="1800"/>
              <a:buChar char="●"/>
            </a:pPr>
            <a:r>
              <a:rPr lang="en" dirty="0"/>
              <a:t>Give examples of “sustainable” and “sustainability” based on your knowledge: </a:t>
            </a:r>
            <a:endParaRPr dirty="0"/>
          </a:p>
          <a:p>
            <a:pPr marL="914400" lvl="1" indent="-342900" algn="l" rtl="0">
              <a:spcBef>
                <a:spcPts val="0"/>
              </a:spcBef>
              <a:spcAft>
                <a:spcPts val="0"/>
              </a:spcAft>
              <a:buSzPts val="1800"/>
              <a:buChar char="○"/>
            </a:pPr>
            <a:r>
              <a:rPr lang="en" sz="1800" dirty="0"/>
              <a:t>Personal, professional, family/friends</a:t>
            </a:r>
            <a:endParaRPr sz="1800" dirty="0"/>
          </a:p>
          <a:p>
            <a:pPr marL="914400" lvl="1" indent="-342900" algn="l" rtl="0">
              <a:spcBef>
                <a:spcPts val="0"/>
              </a:spcBef>
              <a:spcAft>
                <a:spcPts val="0"/>
              </a:spcAft>
              <a:buSzPts val="1800"/>
              <a:buChar char="○"/>
            </a:pPr>
            <a:r>
              <a:rPr lang="en" sz="1800" dirty="0"/>
              <a:t>Social</a:t>
            </a:r>
            <a:endParaRPr sz="1800" dirty="0"/>
          </a:p>
          <a:p>
            <a:pPr marL="914400" lvl="1" indent="-342900" algn="l" rtl="0">
              <a:spcBef>
                <a:spcPts val="0"/>
              </a:spcBef>
              <a:spcAft>
                <a:spcPts val="0"/>
              </a:spcAft>
              <a:buSzPts val="1800"/>
              <a:buChar char="○"/>
            </a:pPr>
            <a:r>
              <a:rPr lang="en" sz="1800" dirty="0"/>
              <a:t>Economic</a:t>
            </a:r>
            <a:endParaRPr sz="1800" dirty="0"/>
          </a:p>
          <a:p>
            <a:pPr marL="914400" lvl="1" indent="-342900" algn="l" rtl="0">
              <a:spcBef>
                <a:spcPts val="0"/>
              </a:spcBef>
              <a:spcAft>
                <a:spcPts val="0"/>
              </a:spcAft>
              <a:buSzPts val="1800"/>
              <a:buChar char="○"/>
            </a:pPr>
            <a:r>
              <a:rPr lang="en" sz="1800" dirty="0"/>
              <a:t>Natural Environment </a:t>
            </a:r>
            <a:endParaRPr sz="1800" dirty="0"/>
          </a:p>
          <a:p>
            <a:pPr marL="457200" lvl="0" indent="-342900" algn="l" rtl="0">
              <a:spcBef>
                <a:spcPts val="0"/>
              </a:spcBef>
              <a:spcAft>
                <a:spcPts val="0"/>
              </a:spcAft>
              <a:buSzPts val="1800"/>
              <a:buChar char="●"/>
            </a:pPr>
            <a:r>
              <a:rPr lang="en" dirty="0"/>
              <a:t>Consider sustainability at different scales - local, state, regional, federal, international.  Decision-makers  Problems Solutions</a:t>
            </a:r>
            <a:endParaRPr lang="en-US" dirty="0"/>
          </a:p>
          <a:p>
            <a:pPr marL="0" lvl="0" indent="0" algn="l" rtl="0">
              <a:spcBef>
                <a:spcPts val="1200"/>
              </a:spcBef>
              <a:spcAft>
                <a:spcPts val="0"/>
              </a:spcAft>
              <a:buNone/>
            </a:pPr>
            <a:endParaRPr lang="en-US" dirty="0"/>
          </a:p>
          <a:p>
            <a:pPr marL="0" lvl="0" indent="0" algn="l" rtl="0">
              <a:spcBef>
                <a:spcPts val="1200"/>
              </a:spcBef>
              <a:spcAft>
                <a:spcPts val="1200"/>
              </a:spcAft>
              <a:buNone/>
            </a:pPr>
            <a:endParaRPr dirty="0"/>
          </a:p>
        </p:txBody>
      </p:sp>
      <p:pic>
        <p:nvPicPr>
          <p:cNvPr id="3" name="Picture 2" descr="A purple logo with a shield&#10;&#10;Description automatically generated">
            <a:extLst>
              <a:ext uri="{FF2B5EF4-FFF2-40B4-BE49-F238E27FC236}">
                <a16:creationId xmlns:a16="http://schemas.microsoft.com/office/drawing/2014/main" id="{3956D807-2DE7-B964-A328-01DA98795E5D}"/>
              </a:ext>
            </a:extLst>
          </p:cNvPr>
          <p:cNvPicPr>
            <a:picLocks noChangeAspect="1"/>
          </p:cNvPicPr>
          <p:nvPr/>
        </p:nvPicPr>
        <p:blipFill>
          <a:blip r:embed="rId3"/>
          <a:stretch>
            <a:fillRect/>
          </a:stretch>
        </p:blipFill>
        <p:spPr>
          <a:xfrm>
            <a:off x="7816134" y="4273707"/>
            <a:ext cx="1327598" cy="5402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AE39-7A2F-A08A-8DE6-2CE6292ED9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BB57C4-EF20-CC3A-169F-E4DA40A58386}"/>
              </a:ext>
            </a:extLst>
          </p:cNvPr>
          <p:cNvSpPr txBox="1"/>
          <p:nvPr/>
        </p:nvSpPr>
        <p:spPr>
          <a:xfrm>
            <a:off x="224853" y="1514007"/>
            <a:ext cx="2709065" cy="1384995"/>
          </a:xfrm>
          <a:prstGeom prst="rect">
            <a:avLst/>
          </a:prstGeom>
          <a:noFill/>
        </p:spPr>
        <p:txBody>
          <a:bodyPr wrap="square">
            <a:spAutoFit/>
          </a:bodyPr>
          <a:lstStyle/>
          <a:p>
            <a:r>
              <a:rPr lang="en-US" altLang="ja-JP" sz="2100" b="1" dirty="0">
                <a:latin typeface="Arial" panose="020B0604020202020204" pitchFamily="34" charset="0"/>
              </a:rPr>
              <a:t>Sea level rise is enabling salt water intrusion inland, damaging farmland</a:t>
            </a:r>
            <a:endParaRPr lang="en-US" sz="2100" b="1" dirty="0"/>
          </a:p>
        </p:txBody>
      </p:sp>
      <p:pic>
        <p:nvPicPr>
          <p:cNvPr id="6" name="Picture 5">
            <a:extLst>
              <a:ext uri="{FF2B5EF4-FFF2-40B4-BE49-F238E27FC236}">
                <a16:creationId xmlns:a16="http://schemas.microsoft.com/office/drawing/2014/main" id="{2B7D7D2C-3740-F4E5-76A9-F082138213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1900" y="1314450"/>
            <a:ext cx="3010212" cy="2257659"/>
          </a:xfrm>
          <a:prstGeom prst="rect">
            <a:avLst/>
          </a:prstGeom>
        </p:spPr>
      </p:pic>
      <p:pic>
        <p:nvPicPr>
          <p:cNvPr id="7" name="Picture 6">
            <a:extLst>
              <a:ext uri="{FF2B5EF4-FFF2-40B4-BE49-F238E27FC236}">
                <a16:creationId xmlns:a16="http://schemas.microsoft.com/office/drawing/2014/main" id="{77404BAC-E562-E9BE-9C5E-45A8271472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8510" y="2752958"/>
            <a:ext cx="2231660" cy="1999195"/>
          </a:xfrm>
          <a:prstGeom prst="rect">
            <a:avLst/>
          </a:prstGeom>
        </p:spPr>
      </p:pic>
      <p:sp>
        <p:nvSpPr>
          <p:cNvPr id="9" name="TextBox 8">
            <a:extLst>
              <a:ext uri="{FF2B5EF4-FFF2-40B4-BE49-F238E27FC236}">
                <a16:creationId xmlns:a16="http://schemas.microsoft.com/office/drawing/2014/main" id="{66B6E6C0-3C7D-66B3-B2AD-D9A013C8D0EF}"/>
              </a:ext>
            </a:extLst>
          </p:cNvPr>
          <p:cNvSpPr txBox="1"/>
          <p:nvPr/>
        </p:nvSpPr>
        <p:spPr>
          <a:xfrm>
            <a:off x="5077315" y="4788081"/>
            <a:ext cx="2403222" cy="230832"/>
          </a:xfrm>
          <a:prstGeom prst="rect">
            <a:avLst/>
          </a:prstGeom>
          <a:noFill/>
        </p:spPr>
        <p:txBody>
          <a:bodyPr wrap="none" rtlCol="0">
            <a:spAutoFit/>
          </a:bodyPr>
          <a:lstStyle/>
          <a:p>
            <a:r>
              <a:rPr lang="en-US" sz="900" dirty="0"/>
              <a:t>Images: Matt Ricker, PBS, CALS Magazine</a:t>
            </a:r>
          </a:p>
        </p:txBody>
      </p:sp>
      <p:sp>
        <p:nvSpPr>
          <p:cNvPr id="3" name="Title 1">
            <a:extLst>
              <a:ext uri="{FF2B5EF4-FFF2-40B4-BE49-F238E27FC236}">
                <a16:creationId xmlns:a16="http://schemas.microsoft.com/office/drawing/2014/main" id="{4D003ABE-4281-D900-0735-D84285CF26D4}"/>
              </a:ext>
            </a:extLst>
          </p:cNvPr>
          <p:cNvSpPr txBox="1">
            <a:spLocks/>
          </p:cNvSpPr>
          <p:nvPr/>
        </p:nvSpPr>
        <p:spPr bwMode="auto">
          <a:xfrm>
            <a:off x="299803" y="282940"/>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Current Global Warming Effects in E NC</a:t>
            </a:r>
          </a:p>
        </p:txBody>
      </p:sp>
    </p:spTree>
    <p:extLst>
      <p:ext uri="{BB962C8B-B14F-4D97-AF65-F5344CB8AC3E}">
        <p14:creationId xmlns:p14="http://schemas.microsoft.com/office/powerpoint/2010/main" val="27738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C232-C3BB-5627-CA2D-050250C2E7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BCF873-AAA2-93AB-DF47-7DAAE77DDF64}"/>
              </a:ext>
            </a:extLst>
          </p:cNvPr>
          <p:cNvSpPr txBox="1"/>
          <p:nvPr/>
        </p:nvSpPr>
        <p:spPr>
          <a:xfrm>
            <a:off x="719528" y="1200150"/>
            <a:ext cx="2467554" cy="1384995"/>
          </a:xfrm>
          <a:prstGeom prst="rect">
            <a:avLst/>
          </a:prstGeom>
          <a:noFill/>
        </p:spPr>
        <p:txBody>
          <a:bodyPr wrap="square">
            <a:spAutoFit/>
          </a:bodyPr>
          <a:lstStyle/>
          <a:p>
            <a:r>
              <a:rPr lang="en-US" altLang="ja-JP" sz="2100" b="1" dirty="0">
                <a:latin typeface="Arial" panose="020B0604020202020204" pitchFamily="34" charset="0"/>
              </a:rPr>
              <a:t>Hurricane Helene:</a:t>
            </a:r>
          </a:p>
          <a:p>
            <a:r>
              <a:rPr lang="en-US" sz="2100" b="1" dirty="0">
                <a:latin typeface="Arial" panose="020B0604020202020204" pitchFamily="34" charset="0"/>
              </a:rPr>
              <a:t>~10% more rainfall owing to warming</a:t>
            </a:r>
            <a:endParaRPr lang="en-US" sz="2100" b="1" dirty="0"/>
          </a:p>
        </p:txBody>
      </p:sp>
      <p:pic>
        <p:nvPicPr>
          <p:cNvPr id="5" name="Picture 4">
            <a:extLst>
              <a:ext uri="{FF2B5EF4-FFF2-40B4-BE49-F238E27FC236}">
                <a16:creationId xmlns:a16="http://schemas.microsoft.com/office/drawing/2014/main" id="{A5A69337-55B7-32E4-F504-EDADE629C936}"/>
              </a:ext>
            </a:extLst>
          </p:cNvPr>
          <p:cNvPicPr>
            <a:picLocks noChangeAspect="1"/>
          </p:cNvPicPr>
          <p:nvPr/>
        </p:nvPicPr>
        <p:blipFill>
          <a:blip r:embed="rId3"/>
          <a:stretch>
            <a:fillRect/>
          </a:stretch>
        </p:blipFill>
        <p:spPr>
          <a:xfrm>
            <a:off x="3355218" y="1371599"/>
            <a:ext cx="5556354" cy="3125449"/>
          </a:xfrm>
          <a:prstGeom prst="rect">
            <a:avLst/>
          </a:prstGeom>
        </p:spPr>
      </p:pic>
      <p:sp>
        <p:nvSpPr>
          <p:cNvPr id="6" name="Title 1">
            <a:extLst>
              <a:ext uri="{FF2B5EF4-FFF2-40B4-BE49-F238E27FC236}">
                <a16:creationId xmlns:a16="http://schemas.microsoft.com/office/drawing/2014/main" id="{FE2D809D-48B9-B725-5B98-5444A9581E51}"/>
              </a:ext>
            </a:extLst>
          </p:cNvPr>
          <p:cNvSpPr txBox="1">
            <a:spLocks/>
          </p:cNvSpPr>
          <p:nvPr/>
        </p:nvSpPr>
        <p:spPr bwMode="auto">
          <a:xfrm>
            <a:off x="299803" y="282940"/>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Current Global Warming Effects in E NC</a:t>
            </a:r>
          </a:p>
        </p:txBody>
      </p:sp>
    </p:spTree>
    <p:extLst>
      <p:ext uri="{BB962C8B-B14F-4D97-AF65-F5344CB8AC3E}">
        <p14:creationId xmlns:p14="http://schemas.microsoft.com/office/powerpoint/2010/main" val="241023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6180-67C2-A419-711B-1AAB639F28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1C2543-39FE-2D3A-EA83-FDEE660A4D5A}"/>
              </a:ext>
            </a:extLst>
          </p:cNvPr>
          <p:cNvSpPr txBox="1"/>
          <p:nvPr/>
        </p:nvSpPr>
        <p:spPr>
          <a:xfrm>
            <a:off x="329784" y="1356610"/>
            <a:ext cx="2279240" cy="1708160"/>
          </a:xfrm>
          <a:prstGeom prst="rect">
            <a:avLst/>
          </a:prstGeom>
          <a:noFill/>
        </p:spPr>
        <p:txBody>
          <a:bodyPr wrap="square">
            <a:spAutoFit/>
          </a:bodyPr>
          <a:lstStyle/>
          <a:p>
            <a:r>
              <a:rPr lang="en-US" altLang="ja-JP" sz="2100" b="1" dirty="0">
                <a:latin typeface="Arial" panose="020B0604020202020204" pitchFamily="34" charset="0"/>
              </a:rPr>
              <a:t>Insurance costs up</a:t>
            </a:r>
          </a:p>
          <a:p>
            <a:endParaRPr lang="en-US" sz="2100" b="1" dirty="0">
              <a:latin typeface="Arial" panose="020B0604020202020204" pitchFamily="34" charset="0"/>
            </a:endParaRPr>
          </a:p>
          <a:p>
            <a:r>
              <a:rPr lang="en-US" sz="2100" b="1" dirty="0">
                <a:latin typeface="Arial" panose="020B0604020202020204" pitchFamily="34" charset="0"/>
              </a:rPr>
              <a:t>Some insurance</a:t>
            </a:r>
          </a:p>
          <a:p>
            <a:r>
              <a:rPr lang="en-US" sz="2100" b="1" dirty="0">
                <a:latin typeface="Arial" panose="020B0604020202020204" pitchFamily="34" charset="0"/>
              </a:rPr>
              <a:t>cancelled</a:t>
            </a:r>
            <a:endParaRPr lang="en-US" sz="2100" b="1" dirty="0"/>
          </a:p>
        </p:txBody>
      </p:sp>
      <p:sp>
        <p:nvSpPr>
          <p:cNvPr id="6" name="TextBox 5">
            <a:extLst>
              <a:ext uri="{FF2B5EF4-FFF2-40B4-BE49-F238E27FC236}">
                <a16:creationId xmlns:a16="http://schemas.microsoft.com/office/drawing/2014/main" id="{5B08E812-1F22-1893-E5CC-AB576231CD72}"/>
              </a:ext>
            </a:extLst>
          </p:cNvPr>
          <p:cNvSpPr txBox="1"/>
          <p:nvPr/>
        </p:nvSpPr>
        <p:spPr>
          <a:xfrm>
            <a:off x="3585460" y="4734081"/>
            <a:ext cx="4084983" cy="300082"/>
          </a:xfrm>
          <a:prstGeom prst="rect">
            <a:avLst/>
          </a:prstGeom>
          <a:noFill/>
        </p:spPr>
        <p:txBody>
          <a:bodyPr wrap="square" rtlCol="0">
            <a:spAutoFit/>
          </a:bodyPr>
          <a:lstStyle/>
          <a:p>
            <a:r>
              <a:rPr lang="en-US" sz="675" dirty="0"/>
              <a:t>https://</a:t>
            </a:r>
            <a:r>
              <a:rPr lang="en-US" sz="675" dirty="0" err="1"/>
              <a:t>www.usnews.com</a:t>
            </a:r>
            <a:r>
              <a:rPr lang="en-US" sz="675" dirty="0"/>
              <a:t>/news/business/articles/2025-01-18/north-carolina-home-insurance-premium-base-rates-increasing-about-15-by-mid-2026#google_vignette</a:t>
            </a:r>
          </a:p>
        </p:txBody>
      </p:sp>
      <p:pic>
        <p:nvPicPr>
          <p:cNvPr id="7" name="Picture 6" descr="A screenshot of a news page&#10;&#10;AI-generated content may be incorrect.">
            <a:extLst>
              <a:ext uri="{FF2B5EF4-FFF2-40B4-BE49-F238E27FC236}">
                <a16:creationId xmlns:a16="http://schemas.microsoft.com/office/drawing/2014/main" id="{10B4B587-38AC-80FC-3103-86FF21682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778" y="1028699"/>
            <a:ext cx="4370374" cy="3544325"/>
          </a:xfrm>
          <a:prstGeom prst="rect">
            <a:avLst/>
          </a:prstGeom>
        </p:spPr>
      </p:pic>
      <p:sp>
        <p:nvSpPr>
          <p:cNvPr id="3" name="Title 1">
            <a:extLst>
              <a:ext uri="{FF2B5EF4-FFF2-40B4-BE49-F238E27FC236}">
                <a16:creationId xmlns:a16="http://schemas.microsoft.com/office/drawing/2014/main" id="{6AED21D9-7289-C09E-9041-74ACF06C154B}"/>
              </a:ext>
            </a:extLst>
          </p:cNvPr>
          <p:cNvSpPr txBox="1">
            <a:spLocks/>
          </p:cNvSpPr>
          <p:nvPr/>
        </p:nvSpPr>
        <p:spPr bwMode="auto">
          <a:xfrm>
            <a:off x="299803" y="282940"/>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Current Global Warming Effects in E NC</a:t>
            </a:r>
          </a:p>
        </p:txBody>
      </p:sp>
    </p:spTree>
    <p:extLst>
      <p:ext uri="{BB962C8B-B14F-4D97-AF65-F5344CB8AC3E}">
        <p14:creationId xmlns:p14="http://schemas.microsoft.com/office/powerpoint/2010/main" val="381168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47A2C-FCCD-C11F-E94D-DBE4131EC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C1754-D187-722F-196B-37BCCF0DDB74}"/>
              </a:ext>
            </a:extLst>
          </p:cNvPr>
          <p:cNvSpPr>
            <a:spLocks noGrp="1"/>
          </p:cNvSpPr>
          <p:nvPr>
            <p:ph type="title"/>
          </p:nvPr>
        </p:nvSpPr>
        <p:spPr>
          <a:xfrm>
            <a:off x="659567" y="119921"/>
            <a:ext cx="7674964" cy="552581"/>
          </a:xfrm>
        </p:spPr>
        <p:txBody>
          <a:bodyPr>
            <a:noAutofit/>
          </a:bodyPr>
          <a:lstStyle/>
          <a:p>
            <a:r>
              <a:rPr lang="en-US" sz="3200" b="1" dirty="0">
                <a:solidFill>
                  <a:srgbClr val="FF0000"/>
                </a:solidFill>
              </a:rPr>
              <a:t>Global Warming Worldwide, 2024</a:t>
            </a:r>
          </a:p>
        </p:txBody>
      </p:sp>
      <p:pic>
        <p:nvPicPr>
          <p:cNvPr id="6" name="Picture 5" descr="A map of the world with red circles and white text&#10;&#10;Description automatically generated">
            <a:extLst>
              <a:ext uri="{FF2B5EF4-FFF2-40B4-BE49-F238E27FC236}">
                <a16:creationId xmlns:a16="http://schemas.microsoft.com/office/drawing/2014/main" id="{FBC0CEF2-033F-2D07-F40E-02F66598E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006" y="857251"/>
            <a:ext cx="6671566" cy="3384965"/>
          </a:xfrm>
          <a:prstGeom prst="rect">
            <a:avLst/>
          </a:prstGeom>
        </p:spPr>
      </p:pic>
      <p:pic>
        <p:nvPicPr>
          <p:cNvPr id="7" name="Picture 6" descr="A chart with red and blue dots&#10;&#10;Description automatically generated">
            <a:extLst>
              <a:ext uri="{FF2B5EF4-FFF2-40B4-BE49-F238E27FC236}">
                <a16:creationId xmlns:a16="http://schemas.microsoft.com/office/drawing/2014/main" id="{C396D0CE-9B04-1153-D682-A4B2454CE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1743" y="4224131"/>
            <a:ext cx="3665095" cy="919369"/>
          </a:xfrm>
          <a:prstGeom prst="rect">
            <a:avLst/>
          </a:prstGeom>
        </p:spPr>
      </p:pic>
      <p:sp>
        <p:nvSpPr>
          <p:cNvPr id="8" name="TextBox 7">
            <a:extLst>
              <a:ext uri="{FF2B5EF4-FFF2-40B4-BE49-F238E27FC236}">
                <a16:creationId xmlns:a16="http://schemas.microsoft.com/office/drawing/2014/main" id="{F2CADBCA-829D-7E06-2401-058BB59B4DEA}"/>
              </a:ext>
            </a:extLst>
          </p:cNvPr>
          <p:cNvSpPr txBox="1"/>
          <p:nvPr/>
        </p:nvSpPr>
        <p:spPr>
          <a:xfrm>
            <a:off x="1710695" y="4297273"/>
            <a:ext cx="1986932" cy="646331"/>
          </a:xfrm>
          <a:prstGeom prst="rect">
            <a:avLst/>
          </a:prstGeom>
          <a:noFill/>
        </p:spPr>
        <p:txBody>
          <a:bodyPr wrap="square">
            <a:spAutoFit/>
          </a:bodyPr>
          <a:lstStyle/>
          <a:p>
            <a:r>
              <a:rPr lang="en-US" altLang="ja-JP" sz="1800" b="1" dirty="0">
                <a:latin typeface="Arial" panose="020B0604020202020204" pitchFamily="34" charset="0"/>
              </a:rPr>
              <a:t>This will get worse</a:t>
            </a:r>
            <a:endParaRPr lang="en-US" sz="1800" b="1" dirty="0"/>
          </a:p>
        </p:txBody>
      </p:sp>
      <p:sp>
        <p:nvSpPr>
          <p:cNvPr id="9" name="Title 1">
            <a:extLst>
              <a:ext uri="{FF2B5EF4-FFF2-40B4-BE49-F238E27FC236}">
                <a16:creationId xmlns:a16="http://schemas.microsoft.com/office/drawing/2014/main" id="{B3DB29D5-4D96-CBC9-B4A2-18DC617146F6}"/>
              </a:ext>
            </a:extLst>
          </p:cNvPr>
          <p:cNvSpPr txBox="1">
            <a:spLocks/>
          </p:cNvSpPr>
          <p:nvPr/>
        </p:nvSpPr>
        <p:spPr>
          <a:xfrm>
            <a:off x="4286250" y="1200150"/>
            <a:ext cx="3318447" cy="117154"/>
          </a:xfrm>
          <a:prstGeom prst="rect">
            <a:avLst/>
          </a:prstGeom>
        </p:spPr>
        <p:txBody>
          <a:bodyPr vert="horz" lIns="68576" tIns="34288" rIns="68576" bIns="34288" rtlCol="0" anchor="ctr">
            <a:noAutofit/>
          </a:bodyPr>
          <a:lstStyle>
            <a:lvl1pPr algn="ctr" defTabSz="457166" rtl="0" eaLnBrk="1" latinLnBrk="0" hangingPunct="1">
              <a:spcBef>
                <a:spcPct val="0"/>
              </a:spcBef>
              <a:buNone/>
              <a:defRPr sz="4400" kern="1200">
                <a:solidFill>
                  <a:schemeClr val="tx1"/>
                </a:solidFill>
                <a:latin typeface="+mj-lt"/>
                <a:ea typeface="+mj-ea"/>
                <a:cs typeface="+mj-cs"/>
              </a:defRPr>
            </a:lvl1pPr>
          </a:lstStyle>
          <a:p>
            <a:pPr algn="l"/>
            <a:br>
              <a:rPr lang="en-US" sz="900" dirty="0">
                <a:solidFill>
                  <a:schemeClr val="bg1">
                    <a:lumMod val="50000"/>
                  </a:schemeClr>
                </a:solidFill>
                <a:latin typeface="Times" pitchFamily="2" charset="0"/>
              </a:rPr>
            </a:br>
            <a:r>
              <a:rPr lang="en-US" sz="900" b="1" dirty="0">
                <a:solidFill>
                  <a:schemeClr val="bg1">
                    <a:lumMod val="50000"/>
                  </a:schemeClr>
                </a:solidFill>
                <a:latin typeface="Times" pitchFamily="2" charset="0"/>
              </a:rPr>
              <a:t>https://</a:t>
            </a:r>
            <a:r>
              <a:rPr lang="en-US" sz="900" b="1" dirty="0" err="1">
                <a:solidFill>
                  <a:schemeClr val="bg1">
                    <a:lumMod val="50000"/>
                  </a:schemeClr>
                </a:solidFill>
                <a:latin typeface="Times" pitchFamily="2" charset="0"/>
              </a:rPr>
              <a:t>interactive.carbonbrief.org</a:t>
            </a:r>
            <a:r>
              <a:rPr lang="en-US" sz="900" b="1" dirty="0">
                <a:solidFill>
                  <a:schemeClr val="bg1">
                    <a:lumMod val="50000"/>
                  </a:schemeClr>
                </a:solidFill>
                <a:latin typeface="Times" pitchFamily="2" charset="0"/>
              </a:rPr>
              <a:t>/attribution-studies/</a:t>
            </a:r>
            <a:r>
              <a:rPr lang="en-US" sz="900" b="1" dirty="0" err="1">
                <a:solidFill>
                  <a:schemeClr val="bg1">
                    <a:lumMod val="50000"/>
                  </a:schemeClr>
                </a:solidFill>
                <a:latin typeface="Times" pitchFamily="2" charset="0"/>
              </a:rPr>
              <a:t>index.html</a:t>
            </a:r>
            <a:br>
              <a:rPr lang="en-US" sz="900" b="1" dirty="0">
                <a:solidFill>
                  <a:schemeClr val="bg1">
                    <a:lumMod val="50000"/>
                  </a:schemeClr>
                </a:solidFill>
                <a:latin typeface="Times" pitchFamily="2" charset="0"/>
              </a:rPr>
            </a:br>
            <a:br>
              <a:rPr lang="en-US" sz="900" b="1" dirty="0">
                <a:solidFill>
                  <a:schemeClr val="bg1">
                    <a:lumMod val="50000"/>
                  </a:schemeClr>
                </a:solidFill>
                <a:latin typeface="Times" pitchFamily="2" charset="0"/>
              </a:rPr>
            </a:br>
            <a:endParaRPr lang="en-US" sz="900" dirty="0">
              <a:solidFill>
                <a:schemeClr val="bg1">
                  <a:lumMod val="50000"/>
                </a:schemeClr>
              </a:solidFill>
              <a:latin typeface="Times" pitchFamily="2" charset="0"/>
            </a:endParaRPr>
          </a:p>
        </p:txBody>
      </p:sp>
    </p:spTree>
    <p:extLst>
      <p:ext uri="{BB962C8B-B14F-4D97-AF65-F5344CB8AC3E}">
        <p14:creationId xmlns:p14="http://schemas.microsoft.com/office/powerpoint/2010/main" val="14161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97CCB-D3BD-5F68-4CFB-195D96ADA4A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99AD55-68BA-7609-4316-0E32D2A1BBFC}"/>
              </a:ext>
            </a:extLst>
          </p:cNvPr>
          <p:cNvSpPr txBox="1">
            <a:spLocks/>
          </p:cNvSpPr>
          <p:nvPr/>
        </p:nvSpPr>
        <p:spPr bwMode="auto">
          <a:xfrm>
            <a:off x="0" y="232347"/>
            <a:ext cx="8889168" cy="78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Fossil fuel burning causes direct health harms</a:t>
            </a:r>
          </a:p>
        </p:txBody>
      </p:sp>
      <p:sp>
        <p:nvSpPr>
          <p:cNvPr id="7" name="TextBox 6">
            <a:extLst>
              <a:ext uri="{FF2B5EF4-FFF2-40B4-BE49-F238E27FC236}">
                <a16:creationId xmlns:a16="http://schemas.microsoft.com/office/drawing/2014/main" id="{EB0FC5D1-B3E7-8082-01E7-945FC246E4C4}"/>
              </a:ext>
            </a:extLst>
          </p:cNvPr>
          <p:cNvSpPr txBox="1"/>
          <p:nvPr/>
        </p:nvSpPr>
        <p:spPr>
          <a:xfrm>
            <a:off x="254833" y="1319132"/>
            <a:ext cx="7360170" cy="3647152"/>
          </a:xfrm>
          <a:prstGeom prst="rect">
            <a:avLst/>
          </a:prstGeom>
          <a:noFill/>
        </p:spPr>
        <p:txBody>
          <a:bodyPr wrap="square">
            <a:spAutoFit/>
          </a:bodyPr>
          <a:lstStyle/>
          <a:p>
            <a:r>
              <a:rPr lang="en-US" sz="2100" b="1" dirty="0">
                <a:latin typeface="Arial" panose="020B0604020202020204" pitchFamily="34" charset="0"/>
              </a:rPr>
              <a:t>Release of other compounds, e.g. carbon monoxide, nitrous oxide, sulfur dioxide, often cause:</a:t>
            </a:r>
          </a:p>
          <a:p>
            <a:endParaRPr lang="en-US" sz="2100" b="1" dirty="0">
              <a:latin typeface="Arial" panose="020B0604020202020204" pitchFamily="34" charset="0"/>
            </a:endParaRPr>
          </a:p>
          <a:p>
            <a:r>
              <a:rPr lang="en-US" sz="2100" b="1" dirty="0">
                <a:latin typeface="Arial" panose="020B0604020202020204" pitchFamily="34" charset="0"/>
              </a:rPr>
              <a:t>	Respiratory illness, e.g. asthma</a:t>
            </a:r>
          </a:p>
          <a:p>
            <a:endParaRPr lang="en-US" sz="2100" b="1" dirty="0">
              <a:latin typeface="Arial" panose="020B0604020202020204" pitchFamily="34" charset="0"/>
            </a:endParaRPr>
          </a:p>
          <a:p>
            <a:r>
              <a:rPr lang="en-US" sz="2100" b="1" dirty="0">
                <a:latin typeface="Arial" panose="020B0604020202020204" pitchFamily="34" charset="0"/>
              </a:rPr>
              <a:t>	Cardiovascular illness</a:t>
            </a:r>
          </a:p>
          <a:p>
            <a:endParaRPr lang="en-US" sz="2100" b="1" dirty="0">
              <a:latin typeface="Arial" panose="020B0604020202020204" pitchFamily="34" charset="0"/>
            </a:endParaRPr>
          </a:p>
          <a:p>
            <a:endParaRPr lang="en-US" sz="2100" b="1" dirty="0">
              <a:latin typeface="Arial" panose="020B0604020202020204" pitchFamily="34" charset="0"/>
            </a:endParaRPr>
          </a:p>
          <a:p>
            <a:r>
              <a:rPr lang="en-US" sz="2100" b="1" dirty="0"/>
              <a:t>All fossil fuels harmful, </a:t>
            </a:r>
          </a:p>
          <a:p>
            <a:r>
              <a:rPr lang="en-US" sz="2100" b="1" dirty="0"/>
              <a:t>  (natural gas)</a:t>
            </a:r>
          </a:p>
          <a:p>
            <a:r>
              <a:rPr lang="en-US" sz="2100" b="1" dirty="0"/>
              <a:t>  coal generally worst</a:t>
            </a:r>
          </a:p>
        </p:txBody>
      </p:sp>
      <p:pic>
        <p:nvPicPr>
          <p:cNvPr id="8" name="Picture 7">
            <a:extLst>
              <a:ext uri="{FF2B5EF4-FFF2-40B4-BE49-F238E27FC236}">
                <a16:creationId xmlns:a16="http://schemas.microsoft.com/office/drawing/2014/main" id="{9D79CFA3-9326-24EA-D666-72909CE99984}"/>
              </a:ext>
            </a:extLst>
          </p:cNvPr>
          <p:cNvPicPr>
            <a:picLocks noChangeAspect="1"/>
          </p:cNvPicPr>
          <p:nvPr/>
        </p:nvPicPr>
        <p:blipFill>
          <a:blip r:embed="rId3"/>
          <a:stretch>
            <a:fillRect/>
          </a:stretch>
        </p:blipFill>
        <p:spPr>
          <a:xfrm>
            <a:off x="5785266" y="2598961"/>
            <a:ext cx="3223822" cy="2149215"/>
          </a:xfrm>
          <a:prstGeom prst="rect">
            <a:avLst/>
          </a:prstGeom>
        </p:spPr>
      </p:pic>
    </p:spTree>
    <p:extLst>
      <p:ext uri="{BB962C8B-B14F-4D97-AF65-F5344CB8AC3E}">
        <p14:creationId xmlns:p14="http://schemas.microsoft.com/office/powerpoint/2010/main" val="297781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dissolve">
                                      <p:cBhvr>
                                        <p:cTn id="13" dur="500"/>
                                        <p:tgtEl>
                                          <p:spTgt spid="7">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dissolve">
                                      <p:cBhvr>
                                        <p:cTn id="16" dur="500"/>
                                        <p:tgtEl>
                                          <p:spTgt spid="7">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Effect transition="in" filter="dissolve">
                                      <p:cBhvr>
                                        <p:cTn id="1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989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HISTORY OF ENVIRONMENTAL ACCORDS	</a:t>
            </a:r>
            <a:endParaRPr dirty="0"/>
          </a:p>
        </p:txBody>
      </p:sp>
      <p:sp>
        <p:nvSpPr>
          <p:cNvPr id="61" name="Google Shape;61;p14"/>
          <p:cNvSpPr txBox="1">
            <a:spLocks noGrp="1"/>
          </p:cNvSpPr>
          <p:nvPr>
            <p:ph type="body" idx="1"/>
          </p:nvPr>
        </p:nvSpPr>
        <p:spPr>
          <a:xfrm>
            <a:off x="207059" y="879079"/>
            <a:ext cx="8433088" cy="3599616"/>
          </a:xfrm>
          <a:prstGeom prst="rect">
            <a:avLst/>
          </a:prstGeom>
        </p:spPr>
        <p:txBody>
          <a:bodyPr spcFirstLastPara="1" wrap="square" lIns="91425" tIns="91425" rIns="91425" bIns="91425" anchor="t" anchorCtr="0">
            <a:noAutofit/>
          </a:bodyPr>
          <a:lstStyle/>
          <a:p>
            <a:pPr marL="285750" indent="-285750"/>
            <a:r>
              <a:rPr lang="en-US" sz="1600" dirty="0"/>
              <a:t>Brundtland Commission (1987):  Defined Sustainability as “</a:t>
            </a:r>
            <a:r>
              <a:rPr lang="en-US" sz="1600" i="1" dirty="0"/>
              <a:t>meeting the needs of the present without compromising the ability of future generations to meet their own needs.” </a:t>
            </a:r>
          </a:p>
          <a:p>
            <a:pPr marL="285750" indent="-285750"/>
            <a:r>
              <a:rPr lang="en-US" sz="1600" dirty="0"/>
              <a:t>Montreal Protocol (1987) – Ozone Layer Protection</a:t>
            </a:r>
          </a:p>
          <a:p>
            <a:pPr marL="285750" indent="-285750"/>
            <a:r>
              <a:rPr lang="en-US" sz="1600" dirty="0"/>
              <a:t>IPCC (1988) – Intergovernmental Panel on Climate Change</a:t>
            </a:r>
          </a:p>
          <a:p>
            <a:pPr marL="285750" indent="-285750"/>
            <a:r>
              <a:rPr lang="en-US" sz="1600" dirty="0"/>
              <a:t>Basel Convention (1989) – Transboundary movement of hazardous wastes</a:t>
            </a:r>
          </a:p>
          <a:p>
            <a:pPr marL="285750" indent="-285750"/>
            <a:r>
              <a:rPr lang="en-US" sz="1600" dirty="0"/>
              <a:t>UN Framework on Climate Change (1992) – foundational treaty for climate action</a:t>
            </a:r>
          </a:p>
          <a:p>
            <a:pPr marL="285750" indent="-285750"/>
            <a:r>
              <a:rPr lang="en-US" sz="1600" dirty="0"/>
              <a:t>Kyoto Protocol (1997) – international treaty that set targets for reducing GHGs</a:t>
            </a:r>
          </a:p>
          <a:p>
            <a:pPr marL="285750" indent="-285750"/>
            <a:r>
              <a:rPr lang="en-US" sz="1600" dirty="0"/>
              <a:t>Rio+20 (2012) – UN Conference that built on the 1992 Earth Summit</a:t>
            </a:r>
          </a:p>
          <a:p>
            <a:pPr marL="285750" indent="-285750"/>
            <a:r>
              <a:rPr lang="en-US" sz="1600" dirty="0"/>
              <a:t>Paris Agreement (2015) – Sustainable Development Goals (SDGs)</a:t>
            </a:r>
          </a:p>
          <a:p>
            <a:pPr marL="285750" indent="-285750"/>
            <a:r>
              <a:rPr lang="en-US" sz="1600" dirty="0"/>
              <a:t>Kunming-Montreal Biodiversity Framework (2022) - 30*30</a:t>
            </a:r>
          </a:p>
          <a:p>
            <a:pPr marL="285750" indent="-285750"/>
            <a:endParaRPr lang="en-US" sz="1600" dirty="0"/>
          </a:p>
          <a:p>
            <a:pPr marL="0" lvl="0" indent="0" algn="l" rtl="0">
              <a:spcBef>
                <a:spcPts val="0"/>
              </a:spcBef>
              <a:spcAft>
                <a:spcPts val="0"/>
              </a:spcAft>
              <a:buNone/>
            </a:pPr>
            <a:r>
              <a:rPr lang="en-US" sz="1600" dirty="0"/>
              <a:t>https://www.unep.org/multilateral-actions-safeguard-environment-timeline</a:t>
            </a:r>
          </a:p>
        </p:txBody>
      </p:sp>
      <p:pic>
        <p:nvPicPr>
          <p:cNvPr id="3" name="Picture 2" descr="A purple logo with a shield&#10;&#10;Description automatically generated">
            <a:extLst>
              <a:ext uri="{FF2B5EF4-FFF2-40B4-BE49-F238E27FC236}">
                <a16:creationId xmlns:a16="http://schemas.microsoft.com/office/drawing/2014/main" id="{3956D807-2DE7-B964-A328-01DA98795E5D}"/>
              </a:ext>
            </a:extLst>
          </p:cNvPr>
          <p:cNvPicPr>
            <a:picLocks noChangeAspect="1"/>
          </p:cNvPicPr>
          <p:nvPr/>
        </p:nvPicPr>
        <p:blipFill>
          <a:blip r:embed="rId3"/>
          <a:stretch>
            <a:fillRect/>
          </a:stretch>
        </p:blipFill>
        <p:spPr>
          <a:xfrm>
            <a:off x="0" y="4603258"/>
            <a:ext cx="1327598" cy="540242"/>
          </a:xfrm>
          <a:prstGeom prst="rect">
            <a:avLst/>
          </a:prstGeom>
        </p:spPr>
      </p:pic>
      <p:sp>
        <p:nvSpPr>
          <p:cNvPr id="2" name="Oval 1">
            <a:extLst>
              <a:ext uri="{FF2B5EF4-FFF2-40B4-BE49-F238E27FC236}">
                <a16:creationId xmlns:a16="http://schemas.microsoft.com/office/drawing/2014/main" id="{DD908297-7F68-3861-701C-4E5987E1E51D}"/>
              </a:ext>
            </a:extLst>
          </p:cNvPr>
          <p:cNvSpPr/>
          <p:nvPr/>
        </p:nvSpPr>
        <p:spPr bwMode="auto">
          <a:xfrm>
            <a:off x="304800" y="1426029"/>
            <a:ext cx="5198533" cy="436638"/>
          </a:xfrm>
          <a:prstGeom prst="ellipse">
            <a:avLst/>
          </a:prstGeom>
          <a:noFill/>
          <a:ln w="444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panose="020B0604020202020204" pitchFamily="34" charset="0"/>
              <a:ea typeface="ＭＳ Ｐゴシック" panose="020B0600070205080204" pitchFamily="34" charset="-128"/>
            </a:endParaRPr>
          </a:p>
        </p:txBody>
      </p:sp>
      <p:sp>
        <p:nvSpPr>
          <p:cNvPr id="4" name="Oval 3">
            <a:extLst>
              <a:ext uri="{FF2B5EF4-FFF2-40B4-BE49-F238E27FC236}">
                <a16:creationId xmlns:a16="http://schemas.microsoft.com/office/drawing/2014/main" id="{117E5F77-93AC-88F2-D4CF-DD4D3EFC3C4C}"/>
              </a:ext>
            </a:extLst>
          </p:cNvPr>
          <p:cNvSpPr/>
          <p:nvPr/>
        </p:nvSpPr>
        <p:spPr bwMode="auto">
          <a:xfrm>
            <a:off x="272144" y="3331029"/>
            <a:ext cx="6106886" cy="533400"/>
          </a:xfrm>
          <a:prstGeom prst="ellipse">
            <a:avLst/>
          </a:prstGeom>
          <a:noFill/>
          <a:ln w="444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panose="020B060402020202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FB5942C8-9888-6462-8711-EE685417DA54}"/>
              </a:ext>
            </a:extLst>
          </p:cNvPr>
          <p:cNvPicPr>
            <a:picLocks noChangeAspect="1"/>
          </p:cNvPicPr>
          <p:nvPr/>
        </p:nvPicPr>
        <p:blipFill>
          <a:blip r:embed="rId4"/>
          <a:stretch>
            <a:fillRect/>
          </a:stretch>
        </p:blipFill>
        <p:spPr>
          <a:xfrm>
            <a:off x="7087711" y="2985796"/>
            <a:ext cx="2056289" cy="1107232"/>
          </a:xfrm>
          <a:prstGeom prst="rect">
            <a:avLst/>
          </a:prstGeom>
        </p:spPr>
      </p:pic>
      <p:sp>
        <p:nvSpPr>
          <p:cNvPr id="7" name="TextBox 6">
            <a:extLst>
              <a:ext uri="{FF2B5EF4-FFF2-40B4-BE49-F238E27FC236}">
                <a16:creationId xmlns:a16="http://schemas.microsoft.com/office/drawing/2014/main" id="{3E639AA6-51E9-1B71-A53E-2B36FDD5AF47}"/>
              </a:ext>
            </a:extLst>
          </p:cNvPr>
          <p:cNvSpPr txBox="1"/>
          <p:nvPr/>
        </p:nvSpPr>
        <p:spPr>
          <a:xfrm>
            <a:off x="7249884" y="4204781"/>
            <a:ext cx="1800809" cy="938719"/>
          </a:xfrm>
          <a:prstGeom prst="rect">
            <a:avLst/>
          </a:prstGeom>
          <a:noFill/>
        </p:spPr>
        <p:txBody>
          <a:bodyPr wrap="square">
            <a:spAutoFit/>
          </a:bodyPr>
          <a:lstStyle/>
          <a:p>
            <a:pPr>
              <a:lnSpc>
                <a:spcPts val="1125"/>
              </a:lnSpc>
            </a:pPr>
            <a:endParaRPr lang="en-US" b="1" i="1" dirty="0">
              <a:solidFill>
                <a:srgbClr val="202122"/>
              </a:solidFill>
            </a:endParaRPr>
          </a:p>
          <a:p>
            <a:pPr>
              <a:lnSpc>
                <a:spcPts val="1125"/>
              </a:lnSpc>
            </a:pPr>
            <a:r>
              <a:rPr lang="en-US" b="1" dirty="0">
                <a:solidFill>
                  <a:srgbClr val="202122"/>
                </a:solidFill>
              </a:rPr>
              <a:t>State of Maryland </a:t>
            </a:r>
          </a:p>
          <a:p>
            <a:pPr>
              <a:lnSpc>
                <a:spcPts val="1125"/>
              </a:lnSpc>
            </a:pPr>
            <a:endParaRPr lang="en-US" b="1" dirty="0">
              <a:solidFill>
                <a:srgbClr val="202122"/>
              </a:solidFill>
            </a:endParaRPr>
          </a:p>
          <a:p>
            <a:pPr>
              <a:lnSpc>
                <a:spcPts val="1125"/>
              </a:lnSpc>
            </a:pPr>
            <a:r>
              <a:rPr lang="en-US" b="1" dirty="0">
                <a:solidFill>
                  <a:srgbClr val="202122"/>
                </a:solidFill>
              </a:rPr>
              <a:t>has achieved it!</a:t>
            </a:r>
            <a:endParaRPr lang="en-US" sz="1100" b="1" dirty="0">
              <a:solidFill>
                <a:srgbClr val="202122"/>
              </a:solidFill>
            </a:endParaRPr>
          </a:p>
          <a:p>
            <a:pPr>
              <a:lnSpc>
                <a:spcPts val="1125"/>
              </a:lnSpc>
            </a:pPr>
            <a:endParaRPr lang="en-US" sz="1100" b="1" dirty="0">
              <a:solidFill>
                <a:srgbClr val="202122"/>
              </a:solidFill>
            </a:endParaRPr>
          </a:p>
          <a:p>
            <a:pPr>
              <a:lnSpc>
                <a:spcPts val="1125"/>
              </a:lnSpc>
            </a:pPr>
            <a:r>
              <a:rPr lang="en-US" sz="1100" b="1" dirty="0">
                <a:solidFill>
                  <a:srgbClr val="202122"/>
                </a:solidFill>
              </a:rPr>
              <a:t>(protected green)</a:t>
            </a:r>
            <a:endParaRPr lang="en-US" sz="1100" b="1" dirty="0"/>
          </a:p>
        </p:txBody>
      </p:sp>
      <p:sp>
        <p:nvSpPr>
          <p:cNvPr id="8" name="Figure Legend">
            <a:extLst>
              <a:ext uri="{FF2B5EF4-FFF2-40B4-BE49-F238E27FC236}">
                <a16:creationId xmlns:a16="http://schemas.microsoft.com/office/drawing/2014/main" id="{B56CF3B5-6236-321A-7A8B-C34BB73D472A}"/>
              </a:ext>
            </a:extLst>
          </p:cNvPr>
          <p:cNvSpPr txBox="1">
            <a:spLocks/>
          </p:cNvSpPr>
          <p:nvPr/>
        </p:nvSpPr>
        <p:spPr>
          <a:xfrm>
            <a:off x="6206412" y="4769766"/>
            <a:ext cx="959498" cy="37373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b="1" dirty="0"/>
              <a:t>NY Times April 21, 2025</a:t>
            </a:r>
          </a:p>
        </p:txBody>
      </p:sp>
    </p:spTree>
    <p:extLst>
      <p:ext uri="{BB962C8B-B14F-4D97-AF65-F5344CB8AC3E}">
        <p14:creationId xmlns:p14="http://schemas.microsoft.com/office/powerpoint/2010/main" val="126110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dissolv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E26CE-5082-7E2B-B61F-A465A270D8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79250A-62BD-0355-24CF-1CFA48821C7E}"/>
              </a:ext>
            </a:extLst>
          </p:cNvPr>
          <p:cNvSpPr txBox="1"/>
          <p:nvPr/>
        </p:nvSpPr>
        <p:spPr>
          <a:xfrm>
            <a:off x="2298386" y="4350812"/>
            <a:ext cx="4715222" cy="553998"/>
          </a:xfrm>
          <a:prstGeom prst="rect">
            <a:avLst/>
          </a:prstGeom>
          <a:noFill/>
        </p:spPr>
        <p:txBody>
          <a:bodyPr wrap="square">
            <a:spAutoFit/>
          </a:bodyPr>
          <a:lstStyle/>
          <a:p>
            <a:r>
              <a:rPr lang="en-US" sz="1500" b="1" dirty="0">
                <a:latin typeface="Arial" panose="020B0604020202020204" pitchFamily="34" charset="0"/>
              </a:rPr>
              <a:t>Substantial decisive actions are needed: different levels of government, NGOs, individuals, etc.</a:t>
            </a:r>
          </a:p>
        </p:txBody>
      </p:sp>
      <p:pic>
        <p:nvPicPr>
          <p:cNvPr id="4" name="Picture 3">
            <a:extLst>
              <a:ext uri="{FF2B5EF4-FFF2-40B4-BE49-F238E27FC236}">
                <a16:creationId xmlns:a16="http://schemas.microsoft.com/office/drawing/2014/main" id="{5135B256-9210-6148-E31B-0F8D5ED14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4773" y="929390"/>
            <a:ext cx="5774247" cy="3254246"/>
          </a:xfrm>
          <a:prstGeom prst="rect">
            <a:avLst/>
          </a:prstGeom>
        </p:spPr>
      </p:pic>
      <p:sp>
        <p:nvSpPr>
          <p:cNvPr id="5" name="Title 1">
            <a:extLst>
              <a:ext uri="{FF2B5EF4-FFF2-40B4-BE49-F238E27FC236}">
                <a16:creationId xmlns:a16="http://schemas.microsoft.com/office/drawing/2014/main" id="{57B640BC-2E06-D423-51B4-6139A16A14D2}"/>
              </a:ext>
            </a:extLst>
          </p:cNvPr>
          <p:cNvSpPr txBox="1">
            <a:spLocks/>
          </p:cNvSpPr>
          <p:nvPr/>
        </p:nvSpPr>
        <p:spPr bwMode="auto">
          <a:xfrm>
            <a:off x="5896558" y="1648004"/>
            <a:ext cx="1734327" cy="113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68569" tIns="34275" rIns="68569" bIns="34275" numCol="1" anchor="ctr" anchorCtr="0" compatLnSpc="1">
            <a:prstTxWarp prst="textNoShape">
              <a:avLst/>
            </a:prstTxWarp>
            <a:noAutofit/>
          </a:bodyPr>
          <a:lstStyle>
            <a:lvl1pPr lvl="0" algn="l" rtl="0" fontAlgn="base">
              <a:lnSpc>
                <a:spcPct val="100000"/>
              </a:lnSpc>
              <a:spcBef>
                <a:spcPts val="0"/>
              </a:spcBef>
              <a:spcAft>
                <a:spcPts val="0"/>
              </a:spcAft>
              <a:buClr>
                <a:srgbClr val="4C9BDB"/>
              </a:buClr>
              <a:buSzPts val="2400"/>
              <a:buFont typeface="Calibri"/>
              <a:buNone/>
              <a:defRPr sz="1800" b="1" kern="1200">
                <a:solidFill>
                  <a:srgbClr val="4C9BDB"/>
                </a:solidFill>
                <a:latin typeface="Calibri"/>
                <a:ea typeface="Calibri"/>
                <a:cs typeface="Calibri"/>
                <a:sym typeface="Calibri"/>
              </a:defRPr>
            </a:lvl1pPr>
            <a:lvl2pPr lvl="1"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2pPr>
            <a:lvl3pPr lvl="2"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3pPr>
            <a:lvl4pPr lvl="3"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4pPr>
            <a:lvl5pPr lvl="4"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5pPr>
            <a:lvl6pPr marL="457200" lvl="5"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6pPr>
            <a:lvl7pPr marL="914400" lvl="6"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7pPr>
            <a:lvl8pPr marL="1371600" lvl="7"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8pPr>
            <a:lvl9pPr marL="1828800" lvl="8" algn="l" rtl="0" fontAlgn="base">
              <a:lnSpc>
                <a:spcPct val="100000"/>
              </a:lnSpc>
              <a:spcBef>
                <a:spcPts val="0"/>
              </a:spcBef>
              <a:spcAft>
                <a:spcPts val="0"/>
              </a:spcAft>
              <a:buSzPts val="1400"/>
              <a:buNone/>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sz="1500" dirty="0">
                <a:solidFill>
                  <a:schemeClr val="tx1"/>
                </a:solidFill>
                <a:latin typeface="Arial" panose="020B0604020202020204" pitchFamily="34" charset="0"/>
                <a:cs typeface="Arial" panose="020B0604020202020204" pitchFamily="34" charset="0"/>
              </a:rPr>
              <a:t>Paris agreement 2016 (UN): </a:t>
            </a:r>
          </a:p>
          <a:p>
            <a:pPr eaLnBrk="1" hangingPunct="1"/>
            <a:r>
              <a:rPr lang="en-US" sz="1500" dirty="0">
                <a:solidFill>
                  <a:schemeClr val="tx1"/>
                </a:solidFill>
                <a:latin typeface="Arial" panose="020B0604020202020204" pitchFamily="34" charset="0"/>
                <a:cs typeface="Arial" panose="020B0604020202020204" pitchFamily="34" charset="0"/>
              </a:rPr>
              <a:t>Max 2.0 C increase</a:t>
            </a:r>
          </a:p>
          <a:p>
            <a:pPr eaLnBrk="1" hangingPunct="1"/>
            <a:r>
              <a:rPr lang="en-US" sz="1500" dirty="0">
                <a:solidFill>
                  <a:schemeClr val="tx1"/>
                </a:solidFill>
                <a:latin typeface="Arial" panose="020B0604020202020204" pitchFamily="34" charset="0"/>
                <a:cs typeface="Arial" panose="020B0604020202020204" pitchFamily="34" charset="0"/>
              </a:rPr>
              <a:t>Goal: 1.5 C</a:t>
            </a:r>
          </a:p>
        </p:txBody>
      </p:sp>
      <p:sp>
        <p:nvSpPr>
          <p:cNvPr id="8" name="Title 1">
            <a:extLst>
              <a:ext uri="{FF2B5EF4-FFF2-40B4-BE49-F238E27FC236}">
                <a16:creationId xmlns:a16="http://schemas.microsoft.com/office/drawing/2014/main" id="{CD5C0E05-43DD-AF3A-B350-A64753C36EEA}"/>
              </a:ext>
            </a:extLst>
          </p:cNvPr>
          <p:cNvSpPr>
            <a:spLocks noGrp="1"/>
          </p:cNvSpPr>
          <p:nvPr>
            <p:ph type="title"/>
          </p:nvPr>
        </p:nvSpPr>
        <p:spPr>
          <a:xfrm>
            <a:off x="659567" y="119921"/>
            <a:ext cx="7674964" cy="552581"/>
          </a:xfrm>
        </p:spPr>
        <p:txBody>
          <a:bodyPr>
            <a:noAutofit/>
          </a:bodyPr>
          <a:lstStyle/>
          <a:p>
            <a:r>
              <a:rPr lang="en-US" sz="3200" b="1" dirty="0">
                <a:solidFill>
                  <a:srgbClr val="FF0000"/>
                </a:solidFill>
              </a:rPr>
              <a:t>Global Warming Worldwide, 2024</a:t>
            </a:r>
          </a:p>
        </p:txBody>
      </p:sp>
    </p:spTree>
    <p:extLst>
      <p:ext uri="{BB962C8B-B14F-4D97-AF65-F5344CB8AC3E}">
        <p14:creationId xmlns:p14="http://schemas.microsoft.com/office/powerpoint/2010/main" val="249698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l="22964" t="4351" r="22654"/>
          <a:stretch/>
        </p:blipFill>
        <p:spPr>
          <a:xfrm>
            <a:off x="438225" y="76200"/>
            <a:ext cx="2167407" cy="4991102"/>
          </a:xfrm>
          <a:prstGeom prst="rect">
            <a:avLst/>
          </a:prstGeom>
          <a:noFill/>
          <a:ln>
            <a:noFill/>
          </a:ln>
        </p:spPr>
      </p:pic>
      <p:sp>
        <p:nvSpPr>
          <p:cNvPr id="67" name="Google Shape;67;p15"/>
          <p:cNvSpPr txBox="1"/>
          <p:nvPr/>
        </p:nvSpPr>
        <p:spPr>
          <a:xfrm>
            <a:off x="2212011" y="943509"/>
            <a:ext cx="5181566" cy="13033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2"/>
                </a:solidFill>
              </a:rPr>
              <a:t>International focus on sustainability </a:t>
            </a:r>
            <a:endParaRPr sz="1800" dirty="0">
              <a:solidFill>
                <a:schemeClr val="dk2"/>
              </a:solidFill>
            </a:endParaRPr>
          </a:p>
          <a:p>
            <a:pPr marL="0" lvl="0" indent="0" algn="ctr" rtl="0">
              <a:spcBef>
                <a:spcPts val="0"/>
              </a:spcBef>
              <a:spcAft>
                <a:spcPts val="0"/>
              </a:spcAft>
              <a:buNone/>
            </a:pPr>
            <a:r>
              <a:rPr lang="en" sz="1800" dirty="0">
                <a:solidFill>
                  <a:schemeClr val="dk2"/>
                </a:solidFill>
              </a:rPr>
              <a:t>accelerated with the</a:t>
            </a:r>
            <a:endParaRPr sz="1800" dirty="0">
              <a:solidFill>
                <a:schemeClr val="dk2"/>
              </a:solidFill>
            </a:endParaRPr>
          </a:p>
          <a:p>
            <a:pPr marL="0" lvl="0" indent="0" algn="ctr" rtl="0">
              <a:spcBef>
                <a:spcPts val="0"/>
              </a:spcBef>
              <a:spcAft>
                <a:spcPts val="0"/>
              </a:spcAft>
              <a:buNone/>
            </a:pPr>
            <a:r>
              <a:rPr lang="en" sz="1800" dirty="0">
                <a:solidFill>
                  <a:schemeClr val="dk2"/>
                </a:solidFill>
              </a:rPr>
              <a:t>Millennium Development Goals (MDGs)  </a:t>
            </a:r>
            <a:endParaRPr sz="1800" dirty="0">
              <a:solidFill>
                <a:schemeClr val="dk2"/>
              </a:solidFill>
            </a:endParaRPr>
          </a:p>
          <a:p>
            <a:pPr marL="0" lvl="0" indent="0" algn="ctr" rtl="0">
              <a:spcBef>
                <a:spcPts val="0"/>
              </a:spcBef>
              <a:spcAft>
                <a:spcPts val="0"/>
              </a:spcAft>
              <a:buNone/>
            </a:pPr>
            <a:r>
              <a:rPr lang="en" sz="1800" dirty="0">
                <a:solidFill>
                  <a:schemeClr val="dk2"/>
                </a:solidFill>
              </a:rPr>
              <a:t>United Nations,  2002-2015 </a:t>
            </a:r>
            <a:endParaRPr sz="1800" dirty="0">
              <a:solidFill>
                <a:schemeClr val="dk2"/>
              </a:solidFill>
            </a:endParaRPr>
          </a:p>
        </p:txBody>
      </p:sp>
      <p:pic>
        <p:nvPicPr>
          <p:cNvPr id="68" name="Google Shape;68;p15"/>
          <p:cNvPicPr preferRelativeResize="0"/>
          <p:nvPr/>
        </p:nvPicPr>
        <p:blipFill>
          <a:blip r:embed="rId4">
            <a:alphaModFix/>
          </a:blip>
          <a:stretch>
            <a:fillRect/>
          </a:stretch>
        </p:blipFill>
        <p:spPr>
          <a:xfrm>
            <a:off x="6905700" y="155487"/>
            <a:ext cx="2056225" cy="4832525"/>
          </a:xfrm>
          <a:prstGeom prst="rect">
            <a:avLst/>
          </a:prstGeom>
          <a:noFill/>
          <a:ln>
            <a:noFill/>
          </a:ln>
        </p:spPr>
      </p:pic>
      <p:pic>
        <p:nvPicPr>
          <p:cNvPr id="2" name="Picture 1" descr="A large room with people sitting in chairs&#10;&#10;Description automatically generated">
            <a:extLst>
              <a:ext uri="{FF2B5EF4-FFF2-40B4-BE49-F238E27FC236}">
                <a16:creationId xmlns:a16="http://schemas.microsoft.com/office/drawing/2014/main" id="{42E84342-966C-8573-9B0A-AEA5EFCD4231}"/>
              </a:ext>
            </a:extLst>
          </p:cNvPr>
          <p:cNvPicPr>
            <a:picLocks noChangeAspect="1"/>
          </p:cNvPicPr>
          <p:nvPr/>
        </p:nvPicPr>
        <p:blipFill>
          <a:blip r:embed="rId5"/>
          <a:stretch>
            <a:fillRect/>
          </a:stretch>
        </p:blipFill>
        <p:spPr>
          <a:xfrm>
            <a:off x="2803053" y="2348040"/>
            <a:ext cx="3885428" cy="2316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dirty="0"/>
              <a:t>3 Pillars of Sustainability fostering Sustainable Development</a:t>
            </a:r>
            <a:endParaRPr sz="2420" dirty="0"/>
          </a:p>
        </p:txBody>
      </p:sp>
      <p:pic>
        <p:nvPicPr>
          <p:cNvPr id="80" name="Google Shape;80;p17"/>
          <p:cNvPicPr preferRelativeResize="0"/>
          <p:nvPr/>
        </p:nvPicPr>
        <p:blipFill>
          <a:blip r:embed="rId3">
            <a:alphaModFix/>
          </a:blip>
          <a:stretch>
            <a:fillRect/>
          </a:stretch>
        </p:blipFill>
        <p:spPr>
          <a:xfrm>
            <a:off x="311700" y="1081046"/>
            <a:ext cx="4660925" cy="3641300"/>
          </a:xfrm>
          <a:prstGeom prst="rect">
            <a:avLst/>
          </a:prstGeom>
          <a:noFill/>
          <a:ln>
            <a:noFill/>
          </a:ln>
        </p:spPr>
      </p:pic>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4"/>
          <a:stretch>
            <a:fillRect/>
          </a:stretch>
        </p:blipFill>
        <p:spPr>
          <a:xfrm>
            <a:off x="7816134" y="4539334"/>
            <a:ext cx="1327598" cy="540242"/>
          </a:xfrm>
          <a:prstGeom prst="rect">
            <a:avLst/>
          </a:prstGeom>
        </p:spPr>
      </p:pic>
      <p:pic>
        <p:nvPicPr>
          <p:cNvPr id="2" name="Picture 1">
            <a:extLst>
              <a:ext uri="{FF2B5EF4-FFF2-40B4-BE49-F238E27FC236}">
                <a16:creationId xmlns:a16="http://schemas.microsoft.com/office/drawing/2014/main" id="{1CFAFB7B-ACFD-ECEC-6144-7B521813E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1669" y="1306258"/>
            <a:ext cx="3190875" cy="3190875"/>
          </a:xfrm>
          <a:prstGeom prst="rect">
            <a:avLst/>
          </a:prstGeom>
        </p:spPr>
      </p:pic>
    </p:spTree>
    <p:extLst>
      <p:ext uri="{BB962C8B-B14F-4D97-AF65-F5344CB8AC3E}">
        <p14:creationId xmlns:p14="http://schemas.microsoft.com/office/powerpoint/2010/main" val="20383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ts val="990"/>
              <a:buNone/>
            </a:pPr>
            <a:r>
              <a:rPr lang="en-US" sz="2420" dirty="0"/>
              <a:t>3-Nested Dependencies Model:  Bob </a:t>
            </a:r>
            <a:r>
              <a:rPr lang="en-US" sz="2420" dirty="0" err="1"/>
              <a:t>Doppelt</a:t>
            </a:r>
            <a:r>
              <a:rPr lang="en-US" sz="2420" dirty="0"/>
              <a:t>, The Power of Sustainable Thinking (2010)</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2" name="Picture 1">
            <a:extLst>
              <a:ext uri="{FF2B5EF4-FFF2-40B4-BE49-F238E27FC236}">
                <a16:creationId xmlns:a16="http://schemas.microsoft.com/office/drawing/2014/main" id="{6EC6D5C7-40D9-0875-B569-3BAB234AA684}"/>
              </a:ext>
            </a:extLst>
          </p:cNvPr>
          <p:cNvPicPr>
            <a:picLocks noChangeAspect="1"/>
          </p:cNvPicPr>
          <p:nvPr/>
        </p:nvPicPr>
        <p:blipFill>
          <a:blip r:embed="rId4" cstate="print">
            <a:extLst>
              <a:ext uri="{28A0092B-C50C-407E-A947-70E740481C1C}">
                <a14:useLocalDpi xmlns:a14="http://schemas.microsoft.com/office/drawing/2010/main" val="0"/>
              </a:ext>
            </a:extLst>
          </a:blip>
          <a:srcRect l="15763" t="9625" r="17190" b="9061"/>
          <a:stretch/>
        </p:blipFill>
        <p:spPr>
          <a:xfrm>
            <a:off x="2516372" y="1127051"/>
            <a:ext cx="4111256" cy="3739493"/>
          </a:xfrm>
          <a:prstGeom prst="rect">
            <a:avLst/>
          </a:prstGeom>
        </p:spPr>
      </p:pic>
    </p:spTree>
    <p:extLst>
      <p:ext uri="{BB962C8B-B14F-4D97-AF65-F5344CB8AC3E}">
        <p14:creationId xmlns:p14="http://schemas.microsoft.com/office/powerpoint/2010/main" val="11979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FEB32BD5-6872-0048-E22D-4BA5B0057D26}"/>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531613B0-25E1-B5A8-6ACE-7BB3C3CFB4CB}"/>
              </a:ext>
            </a:extLst>
          </p:cNvPr>
          <p:cNvSpPr txBox="1">
            <a:spLocks noGrp="1"/>
          </p:cNvSpPr>
          <p:nvPr>
            <p:ph type="title"/>
          </p:nvPr>
        </p:nvSpPr>
        <p:spPr>
          <a:xfrm>
            <a:off x="311700" y="989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SUSTAINABILITY	</a:t>
            </a:r>
            <a:endParaRPr/>
          </a:p>
        </p:txBody>
      </p:sp>
      <p:sp>
        <p:nvSpPr>
          <p:cNvPr id="61" name="Google Shape;61;p14">
            <a:extLst>
              <a:ext uri="{FF2B5EF4-FFF2-40B4-BE49-F238E27FC236}">
                <a16:creationId xmlns:a16="http://schemas.microsoft.com/office/drawing/2014/main" id="{0100F45D-2804-8CF7-A002-641D5AE79EB1}"/>
              </a:ext>
            </a:extLst>
          </p:cNvPr>
          <p:cNvSpPr txBox="1">
            <a:spLocks noGrp="1"/>
          </p:cNvSpPr>
          <p:nvPr>
            <p:ph type="body" idx="1"/>
          </p:nvPr>
        </p:nvSpPr>
        <p:spPr>
          <a:xfrm>
            <a:off x="207059" y="589024"/>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tx1"/>
                </a:solidFill>
              </a:rPr>
              <a:t>Bruntland</a:t>
            </a:r>
            <a:r>
              <a:rPr lang="en-US" dirty="0">
                <a:solidFill>
                  <a:schemeClr val="tx1"/>
                </a:solidFill>
              </a:rPr>
              <a:t> 1987: "meets the needs of the present without compromising the ability of future generations to meet their own needs”</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Typically most emphasizes the natural environment with societal and economic aspects also considered key</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Various indices proposed</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Global warming and biodiversity loss (extinction) widely viewed as especially critical issues</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endParaRPr dirty="0">
              <a:solidFill>
                <a:schemeClr val="tx1"/>
              </a:solidFill>
            </a:endParaRPr>
          </a:p>
          <a:p>
            <a:pPr marL="0" lvl="0" indent="0" algn="l" rtl="0">
              <a:spcBef>
                <a:spcPts val="1200"/>
              </a:spcBef>
              <a:spcAft>
                <a:spcPts val="0"/>
              </a:spcAft>
              <a:buNone/>
            </a:pPr>
            <a:endParaRPr dirty="0">
              <a:solidFill>
                <a:schemeClr val="tx1"/>
              </a:solidFill>
            </a:endParaRPr>
          </a:p>
          <a:p>
            <a:pPr marL="0" lvl="0" indent="0" algn="l" rtl="0">
              <a:spcBef>
                <a:spcPts val="1200"/>
              </a:spcBef>
              <a:spcAft>
                <a:spcPts val="1200"/>
              </a:spcAft>
              <a:buNone/>
            </a:pPr>
            <a:endParaRPr dirty="0">
              <a:solidFill>
                <a:schemeClr val="tx1"/>
              </a:solidFill>
            </a:endParaRPr>
          </a:p>
        </p:txBody>
      </p:sp>
      <p:pic>
        <p:nvPicPr>
          <p:cNvPr id="3" name="Picture 2" descr="A purple logo with a shield&#10;&#10;Description automatically generated">
            <a:extLst>
              <a:ext uri="{FF2B5EF4-FFF2-40B4-BE49-F238E27FC236}">
                <a16:creationId xmlns:a16="http://schemas.microsoft.com/office/drawing/2014/main" id="{13547251-1806-0F2F-9E9C-9E675E4935FA}"/>
              </a:ext>
            </a:extLst>
          </p:cNvPr>
          <p:cNvPicPr>
            <a:picLocks noChangeAspect="1"/>
          </p:cNvPicPr>
          <p:nvPr/>
        </p:nvPicPr>
        <p:blipFill>
          <a:blip r:embed="rId3"/>
          <a:stretch>
            <a:fillRect/>
          </a:stretch>
        </p:blipFill>
        <p:spPr>
          <a:xfrm>
            <a:off x="7816134" y="4273707"/>
            <a:ext cx="1327598" cy="540242"/>
          </a:xfrm>
          <a:prstGeom prst="rect">
            <a:avLst/>
          </a:prstGeom>
        </p:spPr>
      </p:pic>
      <p:sp>
        <p:nvSpPr>
          <p:cNvPr id="2" name="Title 1">
            <a:extLst>
              <a:ext uri="{FF2B5EF4-FFF2-40B4-BE49-F238E27FC236}">
                <a16:creationId xmlns:a16="http://schemas.microsoft.com/office/drawing/2014/main" id="{2446A0A1-5573-A149-5F13-2447601D8ED4}"/>
              </a:ext>
            </a:extLst>
          </p:cNvPr>
          <p:cNvSpPr txBox="1">
            <a:spLocks/>
          </p:cNvSpPr>
          <p:nvPr/>
        </p:nvSpPr>
        <p:spPr>
          <a:xfrm>
            <a:off x="0" y="4286250"/>
            <a:ext cx="7734300" cy="6286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b="1" dirty="0"/>
              <a:t>Biology perspective: extinction as a key indicator?</a:t>
            </a:r>
          </a:p>
        </p:txBody>
      </p:sp>
    </p:spTree>
    <p:extLst>
      <p:ext uri="{BB962C8B-B14F-4D97-AF65-F5344CB8AC3E}">
        <p14:creationId xmlns:p14="http://schemas.microsoft.com/office/powerpoint/2010/main" val="257687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animEffect transition="in" filter="dissolve">
                                      <p:cBhvr>
                                        <p:cTn id="7" dur="500"/>
                                        <p:tgtEl>
                                          <p:spTgt spid="61">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1">
                                            <p:txEl>
                                              <p:pRg st="4" end="4"/>
                                            </p:txEl>
                                          </p:spTgt>
                                        </p:tgtEl>
                                        <p:attrNameLst>
                                          <p:attrName>style.visibility</p:attrName>
                                        </p:attrNameLst>
                                      </p:cBhvr>
                                      <p:to>
                                        <p:strVal val="visible"/>
                                      </p:to>
                                    </p:set>
                                    <p:animEffect transition="in" filter="dissolve">
                                      <p:cBhvr>
                                        <p:cTn id="10" dur="500"/>
                                        <p:tgtEl>
                                          <p:spTgt spid="61">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1">
                                            <p:txEl>
                                              <p:pRg st="6" end="6"/>
                                            </p:txEl>
                                          </p:spTgt>
                                        </p:tgtEl>
                                        <p:attrNameLst>
                                          <p:attrName>style.visibility</p:attrName>
                                        </p:attrNameLst>
                                      </p:cBhvr>
                                      <p:to>
                                        <p:strVal val="visible"/>
                                      </p:to>
                                    </p:set>
                                    <p:animEffect transition="in" filter="dissolve">
                                      <p:cBhvr>
                                        <p:cTn id="13" dur="500"/>
                                        <p:tgtEl>
                                          <p:spTgt spid="61">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182911" y="8280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Ranking the 17 Goals…</a:t>
            </a:r>
            <a:endParaRPr/>
          </a:p>
        </p:txBody>
      </p:sp>
      <p:sp>
        <p:nvSpPr>
          <p:cNvPr id="106" name="Google Shape;106;p21"/>
          <p:cNvSpPr txBox="1">
            <a:spLocks noGrp="1"/>
          </p:cNvSpPr>
          <p:nvPr>
            <p:ph type="body" idx="1"/>
          </p:nvPr>
        </p:nvSpPr>
        <p:spPr>
          <a:xfrm>
            <a:off x="311700" y="653419"/>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If you had to choose, what comes first? Pick top 3, in pairs (different fields)</a:t>
            </a:r>
            <a:endParaRPr dirty="0"/>
          </a:p>
          <a:p>
            <a:pPr marL="0" lvl="0" indent="0" algn="l" rtl="0">
              <a:spcBef>
                <a:spcPts val="1200"/>
              </a:spcBef>
              <a:spcAft>
                <a:spcPts val="1200"/>
              </a:spcAft>
              <a:buNone/>
            </a:pPr>
            <a:endParaRPr dirty="0"/>
          </a:p>
        </p:txBody>
      </p:sp>
      <p:pic>
        <p:nvPicPr>
          <p:cNvPr id="107" name="Google Shape;107;p21"/>
          <p:cNvPicPr preferRelativeResize="0"/>
          <p:nvPr/>
        </p:nvPicPr>
        <p:blipFill>
          <a:blip r:embed="rId3">
            <a:alphaModFix/>
          </a:blip>
          <a:stretch>
            <a:fillRect/>
          </a:stretch>
        </p:blipFill>
        <p:spPr>
          <a:xfrm>
            <a:off x="314823" y="1128979"/>
            <a:ext cx="7159250" cy="3591974"/>
          </a:xfrm>
          <a:prstGeom prst="rect">
            <a:avLst/>
          </a:prstGeom>
          <a:noFill/>
          <a:ln>
            <a:noFill/>
          </a:ln>
        </p:spPr>
      </p:pic>
      <p:pic>
        <p:nvPicPr>
          <p:cNvPr id="3" name="Picture 2" descr="A purple logo with a shield&#10;&#10;Description automatically generated">
            <a:extLst>
              <a:ext uri="{FF2B5EF4-FFF2-40B4-BE49-F238E27FC236}">
                <a16:creationId xmlns:a16="http://schemas.microsoft.com/office/drawing/2014/main" id="{01F67DB3-D97F-8411-ACFD-E56C85B057A7}"/>
              </a:ext>
            </a:extLst>
          </p:cNvPr>
          <p:cNvPicPr>
            <a:picLocks noChangeAspect="1"/>
          </p:cNvPicPr>
          <p:nvPr/>
        </p:nvPicPr>
        <p:blipFill>
          <a:blip r:embed="rId4"/>
          <a:stretch>
            <a:fillRect/>
          </a:stretch>
        </p:blipFill>
        <p:spPr>
          <a:xfrm>
            <a:off x="7816134" y="4273707"/>
            <a:ext cx="1327598" cy="5402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F607CD0-78DA-964F-88EA-97A3CDBACA74}"/>
              </a:ext>
            </a:extLst>
          </p:cNvPr>
          <p:cNvSpPr>
            <a:spLocks noGrp="1" noChangeArrowheads="1"/>
          </p:cNvSpPr>
          <p:nvPr>
            <p:ph type="title" idx="4294967295"/>
          </p:nvPr>
        </p:nvSpPr>
        <p:spPr>
          <a:xfrm>
            <a:off x="0" y="1"/>
            <a:ext cx="9013371" cy="514350"/>
          </a:xfrm>
        </p:spPr>
        <p:txBody>
          <a:bodyPr spcFirstLastPara="1" wrap="square" lIns="68572" tIns="91425" rIns="68572" bIns="91425" anchor="t" anchorCtr="0">
            <a:noAutofit/>
          </a:bodyPr>
          <a:lstStyle/>
          <a:p>
            <a:pPr eaLnBrk="1" hangingPunct="1"/>
            <a:r>
              <a:rPr lang="en-US" altLang="en-US" sz="2600" b="1" dirty="0">
                <a:solidFill>
                  <a:srgbClr val="FF0000"/>
                </a:solidFill>
              </a:rPr>
              <a:t>Can we slow extinctions, warming, avoid catastrophe?</a:t>
            </a:r>
          </a:p>
        </p:txBody>
      </p:sp>
      <p:sp>
        <p:nvSpPr>
          <p:cNvPr id="62467" name="Rectangle 3">
            <a:extLst>
              <a:ext uri="{FF2B5EF4-FFF2-40B4-BE49-F238E27FC236}">
                <a16:creationId xmlns:a16="http://schemas.microsoft.com/office/drawing/2014/main" id="{84AD8383-FF0F-8147-B336-654FE7084130}"/>
              </a:ext>
            </a:extLst>
          </p:cNvPr>
          <p:cNvSpPr>
            <a:spLocks noGrp="1" noChangeArrowheads="1"/>
          </p:cNvSpPr>
          <p:nvPr>
            <p:ph type="body" idx="4294967295"/>
          </p:nvPr>
        </p:nvSpPr>
        <p:spPr>
          <a:xfrm>
            <a:off x="1247849" y="628650"/>
            <a:ext cx="6581775" cy="4400550"/>
          </a:xfrm>
        </p:spPr>
        <p:txBody>
          <a:bodyPr spcFirstLastPara="1" wrap="square" lIns="91425" tIns="13714" rIns="0" bIns="13714" anchor="t" anchorCtr="0">
            <a:normAutofit/>
          </a:bodyPr>
          <a:lstStyle/>
          <a:p>
            <a:pPr marL="151210" lvl="1" indent="0">
              <a:spcBef>
                <a:spcPct val="20000"/>
              </a:spcBef>
              <a:buNone/>
              <a:defRPr/>
            </a:pPr>
            <a:r>
              <a:rPr lang="en-US" sz="2700" b="1" u="sng" dirty="0">
                <a:solidFill>
                  <a:srgbClr val="0070C0"/>
                </a:solidFill>
              </a:rPr>
              <a:t>YES!!</a:t>
            </a:r>
            <a:endParaRPr lang="en-US" sz="1350" dirty="0"/>
          </a:p>
          <a:p>
            <a:pPr marL="151210" lvl="1" indent="0">
              <a:spcBef>
                <a:spcPct val="20000"/>
              </a:spcBef>
              <a:buNone/>
              <a:defRPr/>
            </a:pPr>
            <a:endParaRPr lang="en-US" sz="1600" dirty="0"/>
          </a:p>
          <a:p>
            <a:pPr marL="151210" lvl="1" indent="0">
              <a:spcBef>
                <a:spcPct val="20000"/>
              </a:spcBef>
              <a:buNone/>
              <a:defRPr/>
            </a:pPr>
            <a:r>
              <a:rPr lang="en-US" sz="1600" dirty="0"/>
              <a:t>International efforts have prevented global pollution disaster before: </a:t>
            </a:r>
            <a:r>
              <a:rPr lang="en-US" sz="1600" b="1" u="sng" dirty="0"/>
              <a:t>ozone depletion </a:t>
            </a:r>
            <a:r>
              <a:rPr lang="en-US" sz="1600" dirty="0"/>
              <a:t>(1973) stopped, reversed by 1987 Montreal protocol on CFCs;</a:t>
            </a:r>
          </a:p>
          <a:p>
            <a:pPr marL="151210" lvl="1" indent="0">
              <a:spcBef>
                <a:spcPct val="20000"/>
              </a:spcBef>
              <a:buNone/>
              <a:defRPr/>
            </a:pPr>
            <a:r>
              <a:rPr lang="en-US" sz="1600" dirty="0"/>
              <a:t>Endangered species rescued from extinction (e.g. gray whale, alligator, bald eagle (417 nests 1963 to 71,467 2021)</a:t>
            </a:r>
          </a:p>
          <a:p>
            <a:pPr marL="151210" lvl="1" indent="0">
              <a:spcBef>
                <a:spcPct val="20000"/>
              </a:spcBef>
              <a:buNone/>
              <a:defRPr/>
            </a:pPr>
            <a:endParaRPr lang="en-US" sz="1600" dirty="0"/>
          </a:p>
          <a:p>
            <a:pPr marL="151210" lvl="1" indent="0">
              <a:spcBef>
                <a:spcPct val="20000"/>
              </a:spcBef>
              <a:buNone/>
              <a:defRPr/>
            </a:pPr>
            <a:r>
              <a:rPr lang="en-US" sz="1600" dirty="0"/>
              <a:t>Human population growing less quickly</a:t>
            </a:r>
          </a:p>
          <a:p>
            <a:pPr marL="151210" lvl="1" indent="0">
              <a:spcBef>
                <a:spcPct val="20000"/>
              </a:spcBef>
              <a:buNone/>
              <a:defRPr/>
            </a:pPr>
            <a:r>
              <a:rPr lang="en-US" sz="1600" dirty="0"/>
              <a:t>Renewable energies, electric vehicles much cheaper, better</a:t>
            </a:r>
          </a:p>
          <a:p>
            <a:pPr marL="151210" lvl="1" indent="0">
              <a:spcBef>
                <a:spcPct val="20000"/>
              </a:spcBef>
              <a:buNone/>
              <a:defRPr/>
            </a:pPr>
            <a:r>
              <a:rPr lang="en-US" sz="1600" dirty="0"/>
              <a:t>Awareness elevated, societal consensus stronger</a:t>
            </a:r>
          </a:p>
          <a:p>
            <a:pPr marL="151210" lvl="1" indent="0">
              <a:spcBef>
                <a:spcPct val="20000"/>
              </a:spcBef>
              <a:buNone/>
              <a:defRPr/>
            </a:pPr>
            <a:r>
              <a:rPr lang="en-US" sz="2550" b="1" i="1" dirty="0">
                <a:solidFill>
                  <a:srgbClr val="FF0000"/>
                </a:solidFill>
              </a:rPr>
              <a:t>Need societal, individual actions</a:t>
            </a:r>
          </a:p>
        </p:txBody>
      </p:sp>
    </p:spTree>
    <p:extLst>
      <p:ext uri="{BB962C8B-B14F-4D97-AF65-F5344CB8AC3E}">
        <p14:creationId xmlns:p14="http://schemas.microsoft.com/office/powerpoint/2010/main" val="289540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10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2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246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24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blinds(horizontal)">
                                      <p:cBhvr>
                                        <p:cTn id="15" dur="500"/>
                                        <p:tgtEl>
                                          <p:spTgt spid="6246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62467">
                                            <p:txEl>
                                              <p:pRg st="3" end="3"/>
                                            </p:txEl>
                                          </p:spTgt>
                                        </p:tgtEl>
                                        <p:attrNameLst>
                                          <p:attrName>style.visibility</p:attrName>
                                        </p:attrNameLst>
                                      </p:cBhvr>
                                      <p:to>
                                        <p:strVal val="visible"/>
                                      </p:to>
                                    </p:set>
                                    <p:animEffect transition="in" filter="checkerboard(across)">
                                      <p:cBhvr>
                                        <p:cTn id="20" dur="500"/>
                                        <p:tgtEl>
                                          <p:spTgt spid="6246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2467">
                                            <p:txEl>
                                              <p:pRg st="5" end="5"/>
                                            </p:txEl>
                                          </p:spTgt>
                                        </p:tgtEl>
                                        <p:attrNameLst>
                                          <p:attrName>style.visibility</p:attrName>
                                        </p:attrNameLst>
                                      </p:cBhvr>
                                      <p:to>
                                        <p:strVal val="visible"/>
                                      </p:to>
                                    </p:set>
                                    <p:animEffect transition="in" filter="checkerboard(across)">
                                      <p:cBhvr>
                                        <p:cTn id="25" dur="500"/>
                                        <p:tgtEl>
                                          <p:spTgt spid="6246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2467">
                                            <p:txEl>
                                              <p:pRg st="6" end="6"/>
                                            </p:txEl>
                                          </p:spTgt>
                                        </p:tgtEl>
                                        <p:attrNameLst>
                                          <p:attrName>style.visibility</p:attrName>
                                        </p:attrNameLst>
                                      </p:cBhvr>
                                      <p:to>
                                        <p:strVal val="visible"/>
                                      </p:to>
                                    </p:set>
                                    <p:animEffect transition="in" filter="checkerboard(across)">
                                      <p:cBhvr>
                                        <p:cTn id="30" dur="500"/>
                                        <p:tgtEl>
                                          <p:spTgt spid="62467">
                                            <p:txEl>
                                              <p:pRg st="6" end="6"/>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62467">
                                            <p:txEl>
                                              <p:pRg st="7" end="7"/>
                                            </p:txEl>
                                          </p:spTgt>
                                        </p:tgtEl>
                                        <p:attrNameLst>
                                          <p:attrName>style.visibility</p:attrName>
                                        </p:attrNameLst>
                                      </p:cBhvr>
                                      <p:to>
                                        <p:strVal val="visible"/>
                                      </p:to>
                                    </p:set>
                                    <p:animEffect transition="in" filter="checkerboard(across)">
                                      <p:cBhvr>
                                        <p:cTn id="33" dur="500"/>
                                        <p:tgtEl>
                                          <p:spTgt spid="6246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62467">
                                            <p:txEl>
                                              <p:pRg st="8" end="8"/>
                                            </p:txEl>
                                          </p:spTgt>
                                        </p:tgtEl>
                                        <p:attrNameLst>
                                          <p:attrName>style.visibility</p:attrName>
                                        </p:attrNameLst>
                                      </p:cBhvr>
                                      <p:to>
                                        <p:strVal val="visible"/>
                                      </p:to>
                                    </p:set>
                                    <p:animEffect transition="in" filter="checkerboard(across)">
                                      <p:cBhvr>
                                        <p:cTn id="38" dur="500"/>
                                        <p:tgtEl>
                                          <p:spTgt spid="624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F607CD0-78DA-964F-88EA-97A3CDBACA74}"/>
              </a:ext>
            </a:extLst>
          </p:cNvPr>
          <p:cNvSpPr>
            <a:spLocks noGrp="1" noChangeArrowheads="1"/>
          </p:cNvSpPr>
          <p:nvPr>
            <p:ph type="title" idx="4294967295"/>
          </p:nvPr>
        </p:nvSpPr>
        <p:spPr>
          <a:xfrm>
            <a:off x="1257300" y="57151"/>
            <a:ext cx="6648303" cy="400049"/>
          </a:xfrm>
        </p:spPr>
        <p:txBody>
          <a:bodyPr spcFirstLastPara="1" wrap="square" lIns="68572" tIns="91425" rIns="68572" bIns="91425" anchor="t" anchorCtr="0">
            <a:normAutofit fontScale="90000"/>
          </a:bodyPr>
          <a:lstStyle/>
          <a:p>
            <a:pPr eaLnBrk="1" hangingPunct="1"/>
            <a:r>
              <a:rPr lang="en-US" altLang="en-US" sz="3000" b="1" dirty="0">
                <a:solidFill>
                  <a:srgbClr val="FF0000"/>
                </a:solidFill>
              </a:rPr>
              <a:t>What Can I Do?</a:t>
            </a:r>
          </a:p>
        </p:txBody>
      </p:sp>
      <p:sp>
        <p:nvSpPr>
          <p:cNvPr id="62467" name="Rectangle 3">
            <a:extLst>
              <a:ext uri="{FF2B5EF4-FFF2-40B4-BE49-F238E27FC236}">
                <a16:creationId xmlns:a16="http://schemas.microsoft.com/office/drawing/2014/main" id="{84AD8383-FF0F-8147-B336-654FE7084130}"/>
              </a:ext>
            </a:extLst>
          </p:cNvPr>
          <p:cNvSpPr>
            <a:spLocks noGrp="1" noChangeArrowheads="1"/>
          </p:cNvSpPr>
          <p:nvPr>
            <p:ph type="body" idx="4294967295"/>
          </p:nvPr>
        </p:nvSpPr>
        <p:spPr>
          <a:xfrm>
            <a:off x="1190699" y="957942"/>
            <a:ext cx="6668788" cy="3940629"/>
          </a:xfrm>
        </p:spPr>
        <p:txBody>
          <a:bodyPr spcFirstLastPara="1" wrap="square" lIns="91425" tIns="13714" rIns="0" bIns="13714" anchor="t" anchorCtr="0">
            <a:normAutofit lnSpcReduction="10000"/>
          </a:bodyPr>
          <a:lstStyle/>
          <a:p>
            <a:pPr marL="151210" lvl="1" indent="0">
              <a:spcBef>
                <a:spcPct val="20000"/>
              </a:spcBef>
              <a:buNone/>
              <a:defRPr/>
            </a:pPr>
            <a:r>
              <a:rPr lang="en-US" sz="2000" b="1" dirty="0"/>
              <a:t>Eat lower on the food chain, more efficiently (beef worst)</a:t>
            </a:r>
          </a:p>
          <a:p>
            <a:pPr marL="151210" lvl="1" indent="0">
              <a:spcBef>
                <a:spcPct val="20000"/>
              </a:spcBef>
              <a:buNone/>
              <a:defRPr/>
            </a:pPr>
            <a:endParaRPr lang="en-US" sz="2000" b="1" dirty="0"/>
          </a:p>
          <a:p>
            <a:pPr marL="151210" lvl="1" indent="0">
              <a:spcBef>
                <a:spcPct val="20000"/>
              </a:spcBef>
              <a:buNone/>
              <a:defRPr/>
            </a:pPr>
            <a:r>
              <a:rPr lang="en-US" sz="2000" b="1" dirty="0">
                <a:solidFill>
                  <a:schemeClr val="accent1">
                    <a:lumMod val="75000"/>
                  </a:schemeClr>
                </a:solidFill>
              </a:rPr>
              <a:t>Electrify</a:t>
            </a:r>
            <a:r>
              <a:rPr lang="en-US" sz="2000" b="1" dirty="0"/>
              <a:t> </a:t>
            </a:r>
            <a:r>
              <a:rPr lang="en-US" sz="2000" b="1" i="1" u="sng" dirty="0">
                <a:solidFill>
                  <a:schemeClr val="accent1">
                    <a:lumMod val="75000"/>
                  </a:schemeClr>
                </a:solidFill>
              </a:rPr>
              <a:t>everything</a:t>
            </a:r>
            <a:r>
              <a:rPr lang="en-US" sz="2000" b="1" dirty="0"/>
              <a:t> … (transport, heating, cooking … renewably if possible)</a:t>
            </a:r>
          </a:p>
          <a:p>
            <a:pPr marL="151210" lvl="1" indent="0">
              <a:spcBef>
                <a:spcPct val="20000"/>
              </a:spcBef>
              <a:buNone/>
              <a:defRPr/>
            </a:pPr>
            <a:endParaRPr lang="en-US" sz="2000" b="1" dirty="0"/>
          </a:p>
          <a:p>
            <a:pPr marL="151210" lvl="1" indent="0">
              <a:spcBef>
                <a:spcPct val="20000"/>
              </a:spcBef>
              <a:buNone/>
              <a:defRPr/>
            </a:pPr>
            <a:r>
              <a:rPr lang="en-US" sz="2000" b="1" dirty="0"/>
              <a:t>Talk about sustainability to others</a:t>
            </a:r>
          </a:p>
          <a:p>
            <a:pPr marL="151210" lvl="1" indent="0">
              <a:spcBef>
                <a:spcPct val="20000"/>
              </a:spcBef>
              <a:buNone/>
              <a:defRPr/>
            </a:pPr>
            <a:endParaRPr lang="en-US" sz="2000" b="1" dirty="0"/>
          </a:p>
          <a:p>
            <a:pPr marL="151210" lvl="1" indent="0">
              <a:spcBef>
                <a:spcPct val="20000"/>
              </a:spcBef>
              <a:buNone/>
              <a:defRPr/>
            </a:pPr>
            <a:r>
              <a:rPr lang="en-US" sz="2000" b="1" dirty="0">
                <a:solidFill>
                  <a:srgbClr val="0070C0"/>
                </a:solidFill>
              </a:rPr>
              <a:t>Good news: </a:t>
            </a:r>
            <a:r>
              <a:rPr lang="en-US" sz="2000" b="1" dirty="0">
                <a:solidFill>
                  <a:srgbClr val="FF0000"/>
                </a:solidFill>
              </a:rPr>
              <a:t>often, healthy nature = healthy people = healthy economy</a:t>
            </a:r>
          </a:p>
          <a:p>
            <a:pPr marL="151210" lvl="1" indent="0">
              <a:spcBef>
                <a:spcPct val="20000"/>
              </a:spcBef>
              <a:buNone/>
              <a:defRPr/>
            </a:pPr>
            <a:endParaRPr lang="en-US" sz="2000" b="1" dirty="0"/>
          </a:p>
        </p:txBody>
      </p:sp>
    </p:spTree>
    <p:extLst>
      <p:ext uri="{BB962C8B-B14F-4D97-AF65-F5344CB8AC3E}">
        <p14:creationId xmlns:p14="http://schemas.microsoft.com/office/powerpoint/2010/main" val="17159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467">
                                            <p:txEl>
                                              <p:pRg st="2" end="2"/>
                                            </p:txEl>
                                          </p:spTgt>
                                        </p:tgtEl>
                                        <p:attrNameLst>
                                          <p:attrName>style.visibility</p:attrName>
                                        </p:attrNameLst>
                                      </p:cBhvr>
                                      <p:to>
                                        <p:strVal val="visible"/>
                                      </p:to>
                                    </p:set>
                                    <p:animEffect transition="in" filter="dissolve">
                                      <p:cBhvr>
                                        <p:cTn id="7" dur="500"/>
                                        <p:tgtEl>
                                          <p:spTgt spid="6246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2467">
                                            <p:txEl>
                                              <p:pRg st="4" end="4"/>
                                            </p:txEl>
                                          </p:spTgt>
                                        </p:tgtEl>
                                        <p:attrNameLst>
                                          <p:attrName>style.visibility</p:attrName>
                                        </p:attrNameLst>
                                      </p:cBhvr>
                                      <p:to>
                                        <p:strVal val="visible"/>
                                      </p:to>
                                    </p:set>
                                    <p:animEffect transition="in" filter="dissolve">
                                      <p:cBhvr>
                                        <p:cTn id="10" dur="500"/>
                                        <p:tgtEl>
                                          <p:spTgt spid="6246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2467">
                                            <p:txEl>
                                              <p:pRg st="6" end="6"/>
                                            </p:txEl>
                                          </p:spTgt>
                                        </p:tgtEl>
                                        <p:attrNameLst>
                                          <p:attrName>style.visibility</p:attrName>
                                        </p:attrNameLst>
                                      </p:cBhvr>
                                      <p:to>
                                        <p:strVal val="visible"/>
                                      </p:to>
                                    </p:set>
                                    <p:animEffect transition="in" filter="checkerboard(across)">
                                      <p:cBhvr>
                                        <p:cTn id="15"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C00B-803D-579F-6EE8-6A86EA50AD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BDFB52-8DF2-16C3-613E-BB99FFD60125}"/>
              </a:ext>
            </a:extLst>
          </p:cNvPr>
          <p:cNvSpPr txBox="1"/>
          <p:nvPr/>
        </p:nvSpPr>
        <p:spPr>
          <a:xfrm>
            <a:off x="355481" y="870830"/>
            <a:ext cx="6721975" cy="4154984"/>
          </a:xfrm>
          <a:prstGeom prst="rect">
            <a:avLst/>
          </a:prstGeom>
          <a:noFill/>
        </p:spPr>
        <p:txBody>
          <a:bodyPr wrap="square">
            <a:spAutoFit/>
          </a:bodyPr>
          <a:lstStyle/>
          <a:p>
            <a:r>
              <a:rPr lang="en-US" altLang="ja-JP" sz="2200" b="1" dirty="0">
                <a:latin typeface="Arial" panose="020B0604020202020204" pitchFamily="34" charset="0"/>
              </a:rPr>
              <a:t>Explain the issues (many misconceptions still)</a:t>
            </a:r>
          </a:p>
          <a:p>
            <a:endParaRPr lang="en-US" sz="2200" b="1" dirty="0">
              <a:latin typeface="Arial" panose="020B0604020202020204" pitchFamily="34" charset="0"/>
            </a:endParaRPr>
          </a:p>
          <a:p>
            <a:r>
              <a:rPr lang="en-US" sz="2200" b="1" dirty="0">
                <a:latin typeface="Arial" panose="020B0604020202020204" pitchFamily="34" charset="0"/>
              </a:rPr>
              <a:t>Give students experience of the issues</a:t>
            </a:r>
          </a:p>
          <a:p>
            <a:endParaRPr lang="en-US" sz="2200" b="1" dirty="0">
              <a:latin typeface="Arial" panose="020B0604020202020204" pitchFamily="34" charset="0"/>
            </a:endParaRPr>
          </a:p>
          <a:p>
            <a:r>
              <a:rPr lang="en-US" sz="2200" b="1" dirty="0"/>
              <a:t>Give students knowledge, experience of possible solutions; opportunity to work on solutions</a:t>
            </a:r>
          </a:p>
          <a:p>
            <a:endParaRPr lang="en-US" sz="2200" b="1" dirty="0"/>
          </a:p>
          <a:p>
            <a:r>
              <a:rPr lang="en-US" sz="2200" b="1" dirty="0"/>
              <a:t>Two of my approaches: field biology in </a:t>
            </a:r>
          </a:p>
          <a:p>
            <a:r>
              <a:rPr lang="en-US" sz="2200" b="1" dirty="0"/>
              <a:t>	Costa Rica as Intro Bio lab</a:t>
            </a:r>
          </a:p>
          <a:p>
            <a:endParaRPr lang="en-US" sz="2200" b="1" dirty="0"/>
          </a:p>
          <a:p>
            <a:r>
              <a:rPr lang="en-US" sz="2200" b="1" dirty="0"/>
              <a:t>Learning animal IDs through </a:t>
            </a:r>
            <a:r>
              <a:rPr lang="en-US" sz="2200" b="1" dirty="0" err="1"/>
              <a:t>quizlet</a:t>
            </a:r>
            <a:r>
              <a:rPr lang="en-US" sz="2200" b="1" dirty="0"/>
              <a:t> games</a:t>
            </a:r>
          </a:p>
        </p:txBody>
      </p:sp>
      <p:sp>
        <p:nvSpPr>
          <p:cNvPr id="2" name="Title 1">
            <a:extLst>
              <a:ext uri="{FF2B5EF4-FFF2-40B4-BE49-F238E27FC236}">
                <a16:creationId xmlns:a16="http://schemas.microsoft.com/office/drawing/2014/main" id="{70AD24F3-2482-92C1-676D-3A7943672429}"/>
              </a:ext>
            </a:extLst>
          </p:cNvPr>
          <p:cNvSpPr txBox="1">
            <a:spLocks/>
          </p:cNvSpPr>
          <p:nvPr/>
        </p:nvSpPr>
        <p:spPr bwMode="auto">
          <a:xfrm>
            <a:off x="299803" y="139249"/>
            <a:ext cx="8019737" cy="38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3200" b="1" dirty="0">
                <a:solidFill>
                  <a:srgbClr val="FF0000"/>
                </a:solidFill>
              </a:rPr>
              <a:t>What to do at ECU, in E NC?</a:t>
            </a:r>
          </a:p>
        </p:txBody>
      </p:sp>
      <p:pic>
        <p:nvPicPr>
          <p:cNvPr id="4" name="Picture 3" descr="A group of people posing for a picture in the middle of a forest&#10;&#10;Description automatically generated">
            <a:extLst>
              <a:ext uri="{FF2B5EF4-FFF2-40B4-BE49-F238E27FC236}">
                <a16:creationId xmlns:a16="http://schemas.microsoft.com/office/drawing/2014/main" id="{A252E37E-BD8A-A0CD-B606-526490B0F2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3804" y="1460494"/>
            <a:ext cx="2277587" cy="3039950"/>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D6982BB1-7ABF-1716-493D-22EF2EA6B744}"/>
              </a:ext>
            </a:extLst>
          </p:cNvPr>
          <p:cNvPicPr>
            <a:picLocks noChangeAspect="1"/>
          </p:cNvPicPr>
          <p:nvPr/>
        </p:nvPicPr>
        <p:blipFill>
          <a:blip r:embed="rId4"/>
          <a:stretch>
            <a:fillRect/>
          </a:stretch>
        </p:blipFill>
        <p:spPr>
          <a:xfrm>
            <a:off x="6324008" y="1481328"/>
            <a:ext cx="2819992" cy="3022092"/>
          </a:xfrm>
          <a:prstGeom prst="rect">
            <a:avLst/>
          </a:prstGeom>
        </p:spPr>
      </p:pic>
    </p:spTree>
    <p:extLst>
      <p:ext uri="{BB962C8B-B14F-4D97-AF65-F5344CB8AC3E}">
        <p14:creationId xmlns:p14="http://schemas.microsoft.com/office/powerpoint/2010/main" val="424956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dissolv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BB07EE1C-09FE-A440-B471-D5E3CAC0F4CD}"/>
              </a:ext>
            </a:extLst>
          </p:cNvPr>
          <p:cNvPicPr>
            <a:picLocks noChangeAspect="1"/>
          </p:cNvPicPr>
          <p:nvPr/>
        </p:nvPicPr>
        <p:blipFill>
          <a:blip r:embed="rId3"/>
          <a:stretch>
            <a:fillRect/>
          </a:stretch>
        </p:blipFill>
        <p:spPr>
          <a:xfrm>
            <a:off x="4179247" y="115834"/>
            <a:ext cx="3707453" cy="2333625"/>
          </a:xfrm>
          <a:prstGeom prst="rect">
            <a:avLst/>
          </a:prstGeom>
        </p:spPr>
      </p:pic>
      <p:pic>
        <p:nvPicPr>
          <p:cNvPr id="10" name="Picture 9" descr="Map&#10;&#10;Description automatically generated">
            <a:extLst>
              <a:ext uri="{FF2B5EF4-FFF2-40B4-BE49-F238E27FC236}">
                <a16:creationId xmlns:a16="http://schemas.microsoft.com/office/drawing/2014/main" id="{5BBC711F-E559-A84F-8435-DD7EF03D1E3B}"/>
              </a:ext>
            </a:extLst>
          </p:cNvPr>
          <p:cNvPicPr>
            <a:picLocks noChangeAspect="1"/>
          </p:cNvPicPr>
          <p:nvPr/>
        </p:nvPicPr>
        <p:blipFill>
          <a:blip r:embed="rId4"/>
          <a:stretch>
            <a:fillRect/>
          </a:stretch>
        </p:blipFill>
        <p:spPr>
          <a:xfrm>
            <a:off x="1257301" y="2447488"/>
            <a:ext cx="4282034" cy="2638425"/>
          </a:xfrm>
          <a:prstGeom prst="rect">
            <a:avLst/>
          </a:prstGeom>
        </p:spPr>
      </p:pic>
      <p:sp>
        <p:nvSpPr>
          <p:cNvPr id="5" name="Text Box 2">
            <a:extLst>
              <a:ext uri="{FF2B5EF4-FFF2-40B4-BE49-F238E27FC236}">
                <a16:creationId xmlns:a16="http://schemas.microsoft.com/office/drawing/2014/main" id="{31A0325E-ECDF-F842-86EB-BD69F4E85455}"/>
              </a:ext>
            </a:extLst>
          </p:cNvPr>
          <p:cNvSpPr txBox="1">
            <a:spLocks noChangeArrowheads="1"/>
          </p:cNvSpPr>
          <p:nvPr/>
        </p:nvSpPr>
        <p:spPr bwMode="auto">
          <a:xfrm>
            <a:off x="5583520" y="4750667"/>
            <a:ext cx="2278703" cy="30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50" b="1" dirty="0">
                <a:solidFill>
                  <a:srgbClr val="000000"/>
                </a:solidFill>
              </a:rPr>
              <a:t>Jenkins et al. 2015, PNAS</a:t>
            </a:r>
            <a:endParaRPr lang="en-US" altLang="en-US" sz="1350" b="1" i="1" dirty="0">
              <a:solidFill>
                <a:srgbClr val="000000"/>
              </a:solidFill>
            </a:endParaRPr>
          </a:p>
        </p:txBody>
      </p:sp>
      <p:sp>
        <p:nvSpPr>
          <p:cNvPr id="6" name="Rectangle 5">
            <a:extLst>
              <a:ext uri="{FF2B5EF4-FFF2-40B4-BE49-F238E27FC236}">
                <a16:creationId xmlns:a16="http://schemas.microsoft.com/office/drawing/2014/main" id="{8D055D77-A53A-B543-B317-B64108A5FFF0}"/>
              </a:ext>
            </a:extLst>
          </p:cNvPr>
          <p:cNvSpPr>
            <a:spLocks noChangeArrowheads="1"/>
          </p:cNvSpPr>
          <p:nvPr/>
        </p:nvSpPr>
        <p:spPr bwMode="auto">
          <a:xfrm>
            <a:off x="1314451" y="400050"/>
            <a:ext cx="2393003"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p>
            <a:pPr algn="ctr">
              <a:defRPr/>
            </a:pPr>
            <a:r>
              <a:rPr lang="en-US" sz="2100" b="1" i="1" dirty="0">
                <a:solidFill>
                  <a:srgbClr val="FF0000"/>
                </a:solidFill>
                <a:latin typeface="Arial" charset="0"/>
                <a:ea typeface="ＭＳ Ｐゴシック" charset="0"/>
              </a:rPr>
              <a:t>Our region matters: </a:t>
            </a:r>
          </a:p>
          <a:p>
            <a:pPr algn="ctr">
              <a:defRPr/>
            </a:pPr>
            <a:r>
              <a:rPr lang="en-US" sz="2100" b="1" i="1" dirty="0">
                <a:solidFill>
                  <a:srgbClr val="FF0000"/>
                </a:solidFill>
                <a:latin typeface="Arial" charset="0"/>
                <a:ea typeface="ＭＳ Ｐゴシック" charset="0"/>
              </a:rPr>
              <a:t>SE Biodiversity!</a:t>
            </a:r>
            <a:endParaRPr lang="en-US" sz="2100" b="1" i="1" dirty="0">
              <a:latin typeface="Arial" charset="0"/>
              <a:ea typeface="ＭＳ Ｐゴシック" charset="0"/>
            </a:endParaRPr>
          </a:p>
        </p:txBody>
      </p:sp>
    </p:spTree>
    <p:extLst>
      <p:ext uri="{BB962C8B-B14F-4D97-AF65-F5344CB8AC3E}">
        <p14:creationId xmlns:p14="http://schemas.microsoft.com/office/powerpoint/2010/main" val="7348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14188F28-CBC3-D54E-9332-B9A0F048ACFE}"/>
              </a:ext>
            </a:extLst>
          </p:cNvPr>
          <p:cNvPicPr>
            <a:picLocks noChangeAspect="1"/>
          </p:cNvPicPr>
          <p:nvPr/>
        </p:nvPicPr>
        <p:blipFill>
          <a:blip r:embed="rId3"/>
          <a:stretch>
            <a:fillRect/>
          </a:stretch>
        </p:blipFill>
        <p:spPr>
          <a:xfrm>
            <a:off x="2782236" y="-9939"/>
            <a:ext cx="4361514" cy="5133647"/>
          </a:xfrm>
          <a:prstGeom prst="rect">
            <a:avLst/>
          </a:prstGeom>
        </p:spPr>
      </p:pic>
      <p:sp>
        <p:nvSpPr>
          <p:cNvPr id="5" name="Rectangle 4">
            <a:extLst>
              <a:ext uri="{FF2B5EF4-FFF2-40B4-BE49-F238E27FC236}">
                <a16:creationId xmlns:a16="http://schemas.microsoft.com/office/drawing/2014/main" id="{1CDCDC2F-0733-BE40-9F7D-D4403FDF16D2}"/>
              </a:ext>
            </a:extLst>
          </p:cNvPr>
          <p:cNvSpPr>
            <a:spLocks noChangeArrowheads="1"/>
          </p:cNvSpPr>
          <p:nvPr/>
        </p:nvSpPr>
        <p:spPr bwMode="auto">
          <a:xfrm>
            <a:off x="1147970" y="24761"/>
            <a:ext cx="18288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p>
            <a:pPr algn="ctr">
              <a:defRPr/>
            </a:pPr>
            <a:r>
              <a:rPr lang="en-US" sz="2100" b="1" i="1" dirty="0">
                <a:solidFill>
                  <a:srgbClr val="FF0000"/>
                </a:solidFill>
                <a:latin typeface="Arial" charset="0"/>
                <a:ea typeface="ＭＳ Ｐゴシック" charset="0"/>
              </a:rPr>
              <a:t>High SE Biodiversity!</a:t>
            </a:r>
            <a:endParaRPr lang="en-US" sz="2100" b="1" i="1" dirty="0">
              <a:latin typeface="Arial" charset="0"/>
              <a:ea typeface="ＭＳ Ｐゴシック" charset="0"/>
            </a:endParaRPr>
          </a:p>
        </p:txBody>
      </p:sp>
      <p:sp>
        <p:nvSpPr>
          <p:cNvPr id="13" name="Text Box 2">
            <a:extLst>
              <a:ext uri="{FF2B5EF4-FFF2-40B4-BE49-F238E27FC236}">
                <a16:creationId xmlns:a16="http://schemas.microsoft.com/office/drawing/2014/main" id="{A501FC5C-5F60-964D-8730-A21480750BC2}"/>
              </a:ext>
            </a:extLst>
          </p:cNvPr>
          <p:cNvSpPr txBox="1">
            <a:spLocks noChangeArrowheads="1"/>
          </p:cNvSpPr>
          <p:nvPr/>
        </p:nvSpPr>
        <p:spPr bwMode="auto">
          <a:xfrm>
            <a:off x="6946210" y="4457701"/>
            <a:ext cx="1054790" cy="71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50" b="1" dirty="0">
                <a:solidFill>
                  <a:srgbClr val="000000"/>
                </a:solidFill>
              </a:rPr>
              <a:t>Jenkins et al. 2015, PNAS</a:t>
            </a:r>
            <a:endParaRPr lang="en-US" altLang="en-US" sz="1350" b="1" i="1" dirty="0">
              <a:solidFill>
                <a:srgbClr val="000000"/>
              </a:solidFill>
            </a:endParaRPr>
          </a:p>
        </p:txBody>
      </p:sp>
    </p:spTree>
    <p:extLst>
      <p:ext uri="{BB962C8B-B14F-4D97-AF65-F5344CB8AC3E}">
        <p14:creationId xmlns:p14="http://schemas.microsoft.com/office/powerpoint/2010/main" val="135346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ts val="990"/>
              <a:buNone/>
            </a:pPr>
            <a:r>
              <a:rPr lang="en-US" sz="2420" dirty="0"/>
              <a:t>Global Biodiversity Hotspot #36 – North American Coastal Plain</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1026" name="Picture 2" descr="Hot spot | Description, Device, Example, &amp; Facts | Britannica">
            <a:extLst>
              <a:ext uri="{FF2B5EF4-FFF2-40B4-BE49-F238E27FC236}">
                <a16:creationId xmlns:a16="http://schemas.microsoft.com/office/drawing/2014/main" id="{8B05EB67-4F59-72E7-E9E8-41FFA8CB0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772" y="903419"/>
            <a:ext cx="6755218" cy="361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4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049039" y="1362368"/>
            <a:ext cx="4596957" cy="3685032"/>
          </a:xfrm>
        </p:spPr>
        <p:txBody>
          <a:bodyPr>
            <a:normAutofit fontScale="92500" lnSpcReduction="20000"/>
          </a:bodyPr>
          <a:lstStyle/>
          <a:p>
            <a:pPr algn="l">
              <a:spcBef>
                <a:spcPct val="0"/>
              </a:spcBef>
            </a:pPr>
            <a:r>
              <a:rPr lang="en-US" altLang="en-US" sz="2400" b="1" dirty="0">
                <a:solidFill>
                  <a:schemeClr val="tx1"/>
                </a:solidFill>
              </a:rPr>
              <a:t>Current EAC Members :</a:t>
            </a:r>
          </a:p>
          <a:p>
            <a:pPr marL="342900" indent="-342900" algn="l">
              <a:spcBef>
                <a:spcPct val="50000"/>
              </a:spcBef>
              <a:buFont typeface="Arial" panose="020B0604020202020204" pitchFamily="34" charset="0"/>
              <a:buChar char="•"/>
            </a:pPr>
            <a:r>
              <a:rPr lang="en-US" altLang="en-US" sz="2400" dirty="0">
                <a:solidFill>
                  <a:schemeClr val="tx1"/>
                </a:solidFill>
              </a:rPr>
              <a:t>Jeff McKinnon, 2025 Chair</a:t>
            </a:r>
          </a:p>
          <a:p>
            <a:pPr marL="342900" indent="-342900" algn="l">
              <a:spcBef>
                <a:spcPct val="50000"/>
              </a:spcBef>
              <a:buFont typeface="Arial" panose="020B0604020202020204" pitchFamily="34" charset="0"/>
              <a:buChar char="•"/>
            </a:pPr>
            <a:r>
              <a:rPr lang="en-US" altLang="en-US" sz="2400" dirty="0">
                <a:solidFill>
                  <a:schemeClr val="tx1"/>
                </a:solidFill>
              </a:rPr>
              <a:t>Yoshi Newman, 2025 Vice Chair</a:t>
            </a:r>
          </a:p>
          <a:p>
            <a:pPr marL="342900" indent="-342900" algn="l">
              <a:spcBef>
                <a:spcPct val="50000"/>
              </a:spcBef>
              <a:buFont typeface="Arial" panose="020B0604020202020204" pitchFamily="34" charset="0"/>
              <a:buChar char="•"/>
            </a:pPr>
            <a:r>
              <a:rPr lang="en-US" altLang="en-US" sz="2400" dirty="0" err="1">
                <a:solidFill>
                  <a:schemeClr val="tx1"/>
                </a:solidFill>
              </a:rPr>
              <a:t>Khristi</a:t>
            </a:r>
            <a:r>
              <a:rPr lang="en-US" altLang="en-US" sz="2400" dirty="0">
                <a:solidFill>
                  <a:schemeClr val="tx1"/>
                </a:solidFill>
              </a:rPr>
              <a:t> Dixon</a:t>
            </a:r>
          </a:p>
          <a:p>
            <a:pPr marL="342900" indent="-342900" algn="l">
              <a:spcBef>
                <a:spcPct val="50000"/>
              </a:spcBef>
              <a:buFont typeface="Arial" panose="020B0604020202020204" pitchFamily="34" charset="0"/>
              <a:buChar char="•"/>
            </a:pPr>
            <a:r>
              <a:rPr lang="en-US" altLang="en-US" sz="2400" dirty="0">
                <a:solidFill>
                  <a:schemeClr val="tx1"/>
                </a:solidFill>
              </a:rPr>
              <a:t>Josh Gardner</a:t>
            </a:r>
          </a:p>
          <a:p>
            <a:pPr marL="342900" indent="-342900" algn="l">
              <a:spcBef>
                <a:spcPct val="50000"/>
              </a:spcBef>
              <a:buFont typeface="Arial" panose="020B0604020202020204" pitchFamily="34" charset="0"/>
              <a:buChar char="•"/>
            </a:pPr>
            <a:r>
              <a:rPr lang="en-US" altLang="en-US" sz="2400" dirty="0">
                <a:solidFill>
                  <a:schemeClr val="tx1"/>
                </a:solidFill>
              </a:rPr>
              <a:t>Robert Shaw</a:t>
            </a:r>
          </a:p>
          <a:p>
            <a:pPr marL="342900" indent="-342900" algn="l">
              <a:spcBef>
                <a:spcPct val="50000"/>
              </a:spcBef>
              <a:buFont typeface="Arial" panose="020B0604020202020204" pitchFamily="34" charset="0"/>
              <a:buChar char="•"/>
            </a:pPr>
            <a:r>
              <a:rPr lang="en-US" altLang="en-US" sz="2400" dirty="0">
                <a:solidFill>
                  <a:schemeClr val="tx1"/>
                </a:solidFill>
              </a:rPr>
              <a:t>Tom </a:t>
            </a:r>
            <a:r>
              <a:rPr lang="en-US" altLang="en-US" sz="2400" dirty="0" err="1">
                <a:solidFill>
                  <a:schemeClr val="tx1"/>
                </a:solidFill>
              </a:rPr>
              <a:t>Trevathan</a:t>
            </a:r>
            <a:endParaRPr lang="en-US" altLang="en-US" sz="2400" dirty="0">
              <a:solidFill>
                <a:schemeClr val="tx1"/>
              </a:solidFill>
            </a:endParaRPr>
          </a:p>
          <a:p>
            <a:pPr marL="342900" indent="-342900" algn="l">
              <a:spcBef>
                <a:spcPct val="50000"/>
              </a:spcBef>
              <a:buFont typeface="Arial" panose="020B0604020202020204" pitchFamily="34" charset="0"/>
              <a:buChar char="•"/>
            </a:pPr>
            <a:r>
              <a:rPr lang="en-US" altLang="en-US" sz="2400" dirty="0">
                <a:solidFill>
                  <a:schemeClr val="tx1"/>
                </a:solidFill>
              </a:rPr>
              <a:t>Karin </a:t>
            </a:r>
            <a:r>
              <a:rPr lang="en-US" altLang="en-US" sz="2400" dirty="0" err="1">
                <a:solidFill>
                  <a:schemeClr val="tx1"/>
                </a:solidFill>
              </a:rPr>
              <a:t>Zipf</a:t>
            </a:r>
            <a:endParaRPr lang="en-US" altLang="en-US" sz="2400" dirty="0">
              <a:solidFill>
                <a:schemeClr val="tx1"/>
              </a:solidFill>
            </a:endParaRPr>
          </a:p>
        </p:txBody>
      </p:sp>
      <p:sp>
        <p:nvSpPr>
          <p:cNvPr id="5" name="Title 4"/>
          <p:cNvSpPr>
            <a:spLocks noGrp="1"/>
          </p:cNvSpPr>
          <p:nvPr>
            <p:ph type="ctrTitle"/>
          </p:nvPr>
        </p:nvSpPr>
        <p:spPr>
          <a:xfrm>
            <a:off x="859299" y="39189"/>
            <a:ext cx="7762184" cy="1227909"/>
          </a:xfrm>
        </p:spPr>
        <p:txBody>
          <a:bodyPr>
            <a:noAutofit/>
          </a:bodyPr>
          <a:lstStyle/>
          <a:p>
            <a:r>
              <a:rPr lang="en-US" sz="4000" b="1" dirty="0"/>
              <a:t>Greenville Environmental Advisory Commission</a:t>
            </a:r>
            <a:endParaRPr lang="en-US" sz="4000" dirty="0"/>
          </a:p>
        </p:txBody>
      </p:sp>
      <p:pic>
        <p:nvPicPr>
          <p:cNvPr id="3" name="Picture 2" descr="A group of people standing in a room&#10;&#10;Description automatically generated">
            <a:extLst>
              <a:ext uri="{FF2B5EF4-FFF2-40B4-BE49-F238E27FC236}">
                <a16:creationId xmlns:a16="http://schemas.microsoft.com/office/drawing/2014/main" id="{F7B0778D-D366-A08E-0537-0D2DD5A463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8969" y="2653073"/>
            <a:ext cx="4244933" cy="2376127"/>
          </a:xfrm>
          <a:prstGeom prst="rect">
            <a:avLst/>
          </a:prstGeom>
        </p:spPr>
      </p:pic>
      <p:pic>
        <p:nvPicPr>
          <p:cNvPr id="2" name="Picture 1">
            <a:extLst>
              <a:ext uri="{FF2B5EF4-FFF2-40B4-BE49-F238E27FC236}">
                <a16:creationId xmlns:a16="http://schemas.microsoft.com/office/drawing/2014/main" id="{BB18AE7D-CCBD-BEDA-1ECB-DB94DA0F6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7703" y="3032853"/>
            <a:ext cx="906599" cy="906599"/>
          </a:xfrm>
          <a:prstGeom prst="rect">
            <a:avLst/>
          </a:prstGeom>
        </p:spPr>
      </p:pic>
      <p:pic>
        <p:nvPicPr>
          <p:cNvPr id="7" name="Picture 6">
            <a:extLst>
              <a:ext uri="{FF2B5EF4-FFF2-40B4-BE49-F238E27FC236}">
                <a16:creationId xmlns:a16="http://schemas.microsoft.com/office/drawing/2014/main" id="{700C973E-1B46-2514-0BDB-074902971E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0497" y="3983983"/>
            <a:ext cx="626289" cy="939433"/>
          </a:xfrm>
          <a:prstGeom prst="rect">
            <a:avLst/>
          </a:prstGeom>
        </p:spPr>
      </p:pic>
    </p:spTree>
    <p:extLst>
      <p:ext uri="{BB962C8B-B14F-4D97-AF65-F5344CB8AC3E}">
        <p14:creationId xmlns:p14="http://schemas.microsoft.com/office/powerpoint/2010/main" val="12449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794" y="55923"/>
            <a:ext cx="7579438" cy="785325"/>
          </a:xfrm>
        </p:spPr>
        <p:txBody>
          <a:bodyPr>
            <a:normAutofit/>
          </a:bodyPr>
          <a:lstStyle/>
          <a:p>
            <a:r>
              <a:rPr lang="en-US" sz="3200" b="1" dirty="0"/>
              <a:t>2024 Accomplishments </a:t>
            </a:r>
          </a:p>
        </p:txBody>
      </p:sp>
      <p:sp>
        <p:nvSpPr>
          <p:cNvPr id="3" name="Content Placeholder 2"/>
          <p:cNvSpPr>
            <a:spLocks noGrp="1"/>
          </p:cNvSpPr>
          <p:nvPr>
            <p:ph idx="1"/>
          </p:nvPr>
        </p:nvSpPr>
        <p:spPr>
          <a:xfrm>
            <a:off x="586154" y="793418"/>
            <a:ext cx="6480851" cy="3961462"/>
          </a:xfrm>
        </p:spPr>
        <p:txBody>
          <a:bodyPr>
            <a:noAutofit/>
          </a:bodyPr>
          <a:lstStyle/>
          <a:p>
            <a:r>
              <a:rPr lang="en-US" sz="2200" dirty="0">
                <a:solidFill>
                  <a:schemeClr val="tx1"/>
                </a:solidFill>
                <a:cs typeface="Arial" panose="020B0604020202020204" pitchFamily="34" charset="0"/>
              </a:rPr>
              <a:t>Recommended, successfully, creation of </a:t>
            </a:r>
            <a:r>
              <a:rPr lang="en-US" sz="2200" b="1" dirty="0" err="1">
                <a:solidFill>
                  <a:schemeClr val="tx1"/>
                </a:solidFill>
                <a:cs typeface="Arial" panose="020B0604020202020204" pitchFamily="34" charset="0"/>
              </a:rPr>
              <a:t>sustainabililty</a:t>
            </a:r>
            <a:r>
              <a:rPr lang="en-US" sz="2200" b="1" dirty="0">
                <a:solidFill>
                  <a:schemeClr val="tx1"/>
                </a:solidFill>
                <a:cs typeface="Arial" panose="020B0604020202020204" pitchFamily="34" charset="0"/>
              </a:rPr>
              <a:t> coordinator</a:t>
            </a:r>
            <a:r>
              <a:rPr lang="en-US" sz="2200" dirty="0">
                <a:solidFill>
                  <a:schemeClr val="tx1"/>
                </a:solidFill>
                <a:cs typeface="Arial" panose="020B0604020202020204" pitchFamily="34" charset="0"/>
              </a:rPr>
              <a:t> position</a:t>
            </a:r>
          </a:p>
          <a:p>
            <a:endParaRPr lang="en-US" sz="2200" dirty="0">
              <a:solidFill>
                <a:schemeClr val="tx1"/>
              </a:solidFill>
              <a:cs typeface="Arial" panose="020B0604020202020204" pitchFamily="34" charset="0"/>
            </a:endParaRPr>
          </a:p>
          <a:p>
            <a:r>
              <a:rPr lang="en-US" sz="2200" dirty="0">
                <a:solidFill>
                  <a:schemeClr val="tx1"/>
                </a:solidFill>
                <a:cs typeface="Arial" panose="020B0604020202020204" pitchFamily="34" charset="0"/>
              </a:rPr>
              <a:t>UDO (initial) adoption of some EAC tree subcommittee recommendations, e.g. planting at least 50% native species</a:t>
            </a:r>
          </a:p>
          <a:p>
            <a:endParaRPr lang="en-US" sz="2200" dirty="0">
              <a:solidFill>
                <a:schemeClr val="tx1"/>
              </a:solidFill>
              <a:cs typeface="Arial" panose="020B0604020202020204" pitchFamily="34" charset="0"/>
            </a:endParaRPr>
          </a:p>
          <a:p>
            <a:r>
              <a:rPr lang="en-US" sz="2200" dirty="0">
                <a:solidFill>
                  <a:schemeClr val="tx1"/>
                </a:solidFill>
                <a:cs typeface="Arial" panose="020B0604020202020204" pitchFamily="34" charset="0"/>
              </a:rPr>
              <a:t>Earlier, worked with GUC toward better financial incentives of residential solar in Greenville</a:t>
            </a:r>
          </a:p>
        </p:txBody>
      </p:sp>
      <p:pic>
        <p:nvPicPr>
          <p:cNvPr id="9" name="Picture 8" descr="A group of people standing in front of a desk&#10;&#10;AI-generated content may be incorrect.">
            <a:extLst>
              <a:ext uri="{FF2B5EF4-FFF2-40B4-BE49-F238E27FC236}">
                <a16:creationId xmlns:a16="http://schemas.microsoft.com/office/drawing/2014/main" id="{632F6826-B317-CE79-A15B-DA3B57D7C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2861" y="841248"/>
            <a:ext cx="1512710" cy="1158736"/>
          </a:xfrm>
          <a:prstGeom prst="rect">
            <a:avLst/>
          </a:prstGeom>
        </p:spPr>
      </p:pic>
      <p:pic>
        <p:nvPicPr>
          <p:cNvPr id="12" name="Picture 11" descr="A tree growing in a yard&#10;&#10;AI-generated content may be incorrect.">
            <a:extLst>
              <a:ext uri="{FF2B5EF4-FFF2-40B4-BE49-F238E27FC236}">
                <a16:creationId xmlns:a16="http://schemas.microsoft.com/office/drawing/2014/main" id="{24D1F1E9-CB36-7C6F-6708-6E25DCC457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6725" y="2338641"/>
            <a:ext cx="1544982" cy="1158736"/>
          </a:xfrm>
          <a:prstGeom prst="rect">
            <a:avLst/>
          </a:prstGeom>
        </p:spPr>
      </p:pic>
    </p:spTree>
    <p:extLst>
      <p:ext uri="{BB962C8B-B14F-4D97-AF65-F5344CB8AC3E}">
        <p14:creationId xmlns:p14="http://schemas.microsoft.com/office/powerpoint/2010/main" val="40968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8A854847-F44B-04A7-E085-779E9C16C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86429-4CE0-B0D8-4281-AFC560477DDB}"/>
              </a:ext>
            </a:extLst>
          </p:cNvPr>
          <p:cNvSpPr txBox="1">
            <a:spLocks/>
          </p:cNvSpPr>
          <p:nvPr/>
        </p:nvSpPr>
        <p:spPr bwMode="auto">
          <a:xfrm>
            <a:off x="0" y="232346"/>
            <a:ext cx="8694549" cy="444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6000" b="1" dirty="0">
                <a:solidFill>
                  <a:srgbClr val="FF0000"/>
                </a:solidFill>
              </a:rPr>
              <a:t>Sustainability: multifaceted issue</a:t>
            </a:r>
          </a:p>
          <a:p>
            <a:endParaRPr lang="en-US" sz="6000" b="1" dirty="0">
              <a:solidFill>
                <a:srgbClr val="FF0000"/>
              </a:solidFill>
            </a:endParaRPr>
          </a:p>
          <a:p>
            <a:r>
              <a:rPr lang="en-US" sz="6000" b="1" dirty="0">
                <a:solidFill>
                  <a:srgbClr val="FF0000"/>
                </a:solidFill>
              </a:rPr>
              <a:t>But achievable</a:t>
            </a:r>
          </a:p>
        </p:txBody>
      </p:sp>
    </p:spTree>
    <p:extLst>
      <p:ext uri="{BB962C8B-B14F-4D97-AF65-F5344CB8AC3E}">
        <p14:creationId xmlns:p14="http://schemas.microsoft.com/office/powerpoint/2010/main" val="321163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54F5FC4-8458-C540-80F5-DE19B1BCE04D}"/>
              </a:ext>
            </a:extLst>
          </p:cNvPr>
          <p:cNvPicPr>
            <a:picLocks noChangeAspect="1"/>
          </p:cNvPicPr>
          <p:nvPr/>
        </p:nvPicPr>
        <p:blipFill>
          <a:blip r:embed="rId3"/>
          <a:stretch>
            <a:fillRect/>
          </a:stretch>
        </p:blipFill>
        <p:spPr>
          <a:xfrm>
            <a:off x="1002647" y="283549"/>
            <a:ext cx="7813107" cy="4812958"/>
          </a:xfrm>
          <a:prstGeom prst="rect">
            <a:avLst/>
          </a:prstGeom>
        </p:spPr>
      </p:pic>
      <p:sp>
        <p:nvSpPr>
          <p:cNvPr id="5" name="Title 4"/>
          <p:cNvSpPr>
            <a:spLocks noGrp="1"/>
          </p:cNvSpPr>
          <p:nvPr>
            <p:ph type="title"/>
          </p:nvPr>
        </p:nvSpPr>
        <p:spPr>
          <a:xfrm>
            <a:off x="199291" y="40319"/>
            <a:ext cx="2895601" cy="510666"/>
          </a:xfrm>
          <a:solidFill>
            <a:schemeClr val="bg1">
              <a:lumMod val="95000"/>
              <a:alpha val="86003"/>
            </a:schemeClr>
          </a:solidFill>
        </p:spPr>
        <p:txBody>
          <a:bodyPr>
            <a:normAutofit fontScale="90000"/>
          </a:bodyPr>
          <a:lstStyle/>
          <a:p>
            <a:r>
              <a:rPr lang="en-US" dirty="0"/>
              <a:t>The diversity of life</a:t>
            </a:r>
          </a:p>
        </p:txBody>
      </p:sp>
    </p:spTree>
    <p:extLst>
      <p:ext uri="{BB962C8B-B14F-4D97-AF65-F5344CB8AC3E}">
        <p14:creationId xmlns:p14="http://schemas.microsoft.com/office/powerpoint/2010/main" val="41928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5C65DF2C-6701-B387-3CB9-11FD2011D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722AA-2236-1A09-8F71-C8D3DBDD3E46}"/>
              </a:ext>
            </a:extLst>
          </p:cNvPr>
          <p:cNvSpPr txBox="1">
            <a:spLocks/>
          </p:cNvSpPr>
          <p:nvPr/>
        </p:nvSpPr>
        <p:spPr bwMode="auto">
          <a:xfrm>
            <a:off x="0" y="232347"/>
            <a:ext cx="8739051" cy="319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r>
              <a:rPr lang="en-US" sz="6000" b="1" dirty="0">
                <a:solidFill>
                  <a:srgbClr val="FF0000"/>
                </a:solidFill>
              </a:rPr>
              <a:t>Questions?</a:t>
            </a:r>
          </a:p>
          <a:p>
            <a:endParaRPr lang="en-US" sz="6000" b="1" dirty="0">
              <a:solidFill>
                <a:srgbClr val="FF0000"/>
              </a:solidFill>
            </a:endParaRPr>
          </a:p>
          <a:p>
            <a:r>
              <a:rPr lang="en-US" sz="6000" b="1" dirty="0">
                <a:solidFill>
                  <a:srgbClr val="FF0000"/>
                </a:solidFill>
              </a:rPr>
              <a:t>Comments?</a:t>
            </a:r>
          </a:p>
        </p:txBody>
      </p:sp>
    </p:spTree>
    <p:extLst>
      <p:ext uri="{BB962C8B-B14F-4D97-AF65-F5344CB8AC3E}">
        <p14:creationId xmlns:p14="http://schemas.microsoft.com/office/powerpoint/2010/main" val="69455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8B80BDF6-B93B-1D91-6CAA-8F5E7A87D4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6292E9-597D-51BB-FE35-E37A801143F5}"/>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3624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E7F056-BB0E-BD49-9F9F-B9AC792DCD7F}"/>
              </a:ext>
            </a:extLst>
          </p:cNvPr>
          <p:cNvSpPr/>
          <p:nvPr/>
        </p:nvSpPr>
        <p:spPr>
          <a:xfrm>
            <a:off x="3883236" y="1362193"/>
            <a:ext cx="1428750" cy="230832"/>
          </a:xfrm>
          <a:prstGeom prst="rect">
            <a:avLst/>
          </a:prstGeom>
        </p:spPr>
        <p:txBody>
          <a:bodyPr wrap="square">
            <a:spAutoFit/>
          </a:bodyPr>
          <a:lstStyle/>
          <a:p>
            <a:r>
              <a:rPr lang="en-US" sz="900" i="1" dirty="0"/>
              <a:t>Wikipedia 2020</a:t>
            </a:r>
            <a:endParaRPr lang="en-US" sz="900" dirty="0"/>
          </a:p>
        </p:txBody>
      </p:sp>
      <p:pic>
        <p:nvPicPr>
          <p:cNvPr id="1028" name="Picture 4">
            <a:hlinkClick r:id="rId3"/>
            <a:extLst>
              <a:ext uri="{FF2B5EF4-FFF2-40B4-BE49-F238E27FC236}">
                <a16:creationId xmlns:a16="http://schemas.microsoft.com/office/drawing/2014/main" id="{165F2618-5E6F-9B4C-8DDB-1BAA652082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57550" y="118921"/>
            <a:ext cx="1168611"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5"/>
            <a:extLst>
              <a:ext uri="{FF2B5EF4-FFF2-40B4-BE49-F238E27FC236}">
                <a16:creationId xmlns:a16="http://schemas.microsoft.com/office/drawing/2014/main" id="{E61BD45D-2DDC-0143-8B8B-1F48ADF69E1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7300" y="114301"/>
            <a:ext cx="1828800" cy="1280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3D6E081B-D2E2-0547-A32E-1B724EDDC3CE}"/>
              </a:ext>
            </a:extLst>
          </p:cNvPr>
          <p:cNvSpPr txBox="1">
            <a:spLocks noChangeArrowheads="1"/>
          </p:cNvSpPr>
          <p:nvPr/>
        </p:nvSpPr>
        <p:spPr bwMode="auto">
          <a:xfrm>
            <a:off x="1148195" y="1472428"/>
            <a:ext cx="3584225"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dirty="0">
                <a:solidFill>
                  <a:srgbClr val="000000"/>
                </a:solidFill>
              </a:rPr>
              <a:t>Venus fly trap … within 90km of Wilmington</a:t>
            </a:r>
            <a:endParaRPr lang="en-US" altLang="en-US" sz="1200" b="1" i="1" dirty="0">
              <a:solidFill>
                <a:srgbClr val="000000"/>
              </a:solidFill>
            </a:endParaRPr>
          </a:p>
        </p:txBody>
      </p:sp>
      <p:pic>
        <p:nvPicPr>
          <p:cNvPr id="3" name="Picture 2">
            <a:extLst>
              <a:ext uri="{FF2B5EF4-FFF2-40B4-BE49-F238E27FC236}">
                <a16:creationId xmlns:a16="http://schemas.microsoft.com/office/drawing/2014/main" id="{1D171A55-9E04-AC4F-BE84-51715C1784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5900" y="1740340"/>
            <a:ext cx="5934004" cy="2945960"/>
          </a:xfrm>
          <a:prstGeom prst="rect">
            <a:avLst/>
          </a:prstGeom>
        </p:spPr>
      </p:pic>
      <p:sp>
        <p:nvSpPr>
          <p:cNvPr id="8" name="Text Box 2">
            <a:extLst>
              <a:ext uri="{FF2B5EF4-FFF2-40B4-BE49-F238E27FC236}">
                <a16:creationId xmlns:a16="http://schemas.microsoft.com/office/drawing/2014/main" id="{E47338CC-54CC-0C4B-A3FD-D76664CB0F3A}"/>
              </a:ext>
            </a:extLst>
          </p:cNvPr>
          <p:cNvSpPr txBox="1">
            <a:spLocks noChangeArrowheads="1"/>
          </p:cNvSpPr>
          <p:nvPr/>
        </p:nvSpPr>
        <p:spPr bwMode="auto">
          <a:xfrm>
            <a:off x="1514785" y="4717609"/>
            <a:ext cx="6429065" cy="43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25" b="1" dirty="0">
                <a:solidFill>
                  <a:srgbClr val="000000"/>
                </a:solidFill>
              </a:rPr>
              <a:t>The N.C. Wildlife Action Plan list of evaluated taxa needs, knowledge gaps, management concerns (2017 NC N.C. Wildlife Resources Commission planning tool); 12-60% SGCN.</a:t>
            </a:r>
            <a:endParaRPr lang="en-US" altLang="en-US" sz="1125" b="1" i="1" dirty="0">
              <a:solidFill>
                <a:srgbClr val="000000"/>
              </a:solidFill>
            </a:endParaRPr>
          </a:p>
        </p:txBody>
      </p:sp>
      <p:sp>
        <p:nvSpPr>
          <p:cNvPr id="4" name="Oval 3">
            <a:extLst>
              <a:ext uri="{FF2B5EF4-FFF2-40B4-BE49-F238E27FC236}">
                <a16:creationId xmlns:a16="http://schemas.microsoft.com/office/drawing/2014/main" id="{743A5E0A-B411-D24E-A5DF-F1B5C6E12BC8}"/>
              </a:ext>
            </a:extLst>
          </p:cNvPr>
          <p:cNvSpPr/>
          <p:nvPr/>
        </p:nvSpPr>
        <p:spPr bwMode="auto">
          <a:xfrm>
            <a:off x="3429000" y="4286250"/>
            <a:ext cx="514350" cy="342900"/>
          </a:xfrm>
          <a:prstGeom prst="ellipse">
            <a:avLst/>
          </a:prstGeom>
          <a:noFill/>
          <a:ln w="444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panose="020B0604020202020204" pitchFamily="34" charset="0"/>
              <a:ea typeface="ＭＳ Ｐゴシック" panose="020B0600070205080204" pitchFamily="34" charset="-128"/>
            </a:endParaRPr>
          </a:p>
        </p:txBody>
      </p:sp>
      <p:pic>
        <p:nvPicPr>
          <p:cNvPr id="1026" name="Picture 2">
            <a:hlinkClick r:id="rId8"/>
            <a:extLst>
              <a:ext uri="{FF2B5EF4-FFF2-40B4-BE49-F238E27FC236}">
                <a16:creationId xmlns:a16="http://schemas.microsoft.com/office/drawing/2014/main" id="{0E3DE00D-C53D-EB40-BA0A-AFF5E8558C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0586" y="267880"/>
            <a:ext cx="2981815" cy="9894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a:extLst>
              <a:ext uri="{FF2B5EF4-FFF2-40B4-BE49-F238E27FC236}">
                <a16:creationId xmlns:a16="http://schemas.microsoft.com/office/drawing/2014/main" id="{DD05BB04-A4DB-7E4E-8211-A88E5B51BF9B}"/>
              </a:ext>
            </a:extLst>
          </p:cNvPr>
          <p:cNvSpPr txBox="1">
            <a:spLocks noChangeArrowheads="1"/>
          </p:cNvSpPr>
          <p:nvPr/>
        </p:nvSpPr>
        <p:spPr bwMode="auto">
          <a:xfrm>
            <a:off x="5120640" y="1443364"/>
            <a:ext cx="2555525"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dirty="0">
                <a:solidFill>
                  <a:srgbClr val="000000"/>
                </a:solidFill>
              </a:rPr>
              <a:t>Waccamaw (Phelps?) Killifish</a:t>
            </a:r>
            <a:endParaRPr lang="en-US" altLang="en-US" sz="1200" b="1" i="1" dirty="0">
              <a:solidFill>
                <a:srgbClr val="000000"/>
              </a:solidFill>
            </a:endParaRPr>
          </a:p>
        </p:txBody>
      </p:sp>
      <p:sp>
        <p:nvSpPr>
          <p:cNvPr id="11" name="Rectangle 10">
            <a:extLst>
              <a:ext uri="{FF2B5EF4-FFF2-40B4-BE49-F238E27FC236}">
                <a16:creationId xmlns:a16="http://schemas.microsoft.com/office/drawing/2014/main" id="{C0D9AEAE-3BBA-8640-9A53-758255372A49}"/>
              </a:ext>
            </a:extLst>
          </p:cNvPr>
          <p:cNvSpPr/>
          <p:nvPr/>
        </p:nvSpPr>
        <p:spPr>
          <a:xfrm>
            <a:off x="6398402" y="1292666"/>
            <a:ext cx="1428750" cy="230832"/>
          </a:xfrm>
          <a:prstGeom prst="rect">
            <a:avLst/>
          </a:prstGeom>
        </p:spPr>
        <p:txBody>
          <a:bodyPr wrap="square">
            <a:spAutoFit/>
          </a:bodyPr>
          <a:lstStyle/>
          <a:p>
            <a:r>
              <a:rPr lang="en-US" sz="900" i="1" dirty="0"/>
              <a:t>Wikipedia 2021</a:t>
            </a:r>
            <a:endParaRPr lang="en-US" sz="900" dirty="0"/>
          </a:p>
        </p:txBody>
      </p:sp>
    </p:spTree>
    <p:extLst>
      <p:ext uri="{BB962C8B-B14F-4D97-AF65-F5344CB8AC3E}">
        <p14:creationId xmlns:p14="http://schemas.microsoft.com/office/powerpoint/2010/main" val="130700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US" sz="2420" dirty="0"/>
              <a:t>Systems-Thinking Approach to Sustainable Solutions:</a:t>
            </a:r>
          </a:p>
        </p:txBody>
      </p:sp>
      <p:pic>
        <p:nvPicPr>
          <p:cNvPr id="4" name="Picture 3">
            <a:extLst>
              <a:ext uri="{FF2B5EF4-FFF2-40B4-BE49-F238E27FC236}">
                <a16:creationId xmlns:a16="http://schemas.microsoft.com/office/drawing/2014/main" id="{D29D5E40-06D0-27E8-BC50-41C2D7EA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08" y="765410"/>
            <a:ext cx="3976765" cy="4378090"/>
          </a:xfrm>
          <a:prstGeom prst="rect">
            <a:avLst/>
          </a:prstGeom>
        </p:spPr>
      </p:pic>
      <p:pic>
        <p:nvPicPr>
          <p:cNvPr id="6" name="Picture 5">
            <a:extLst>
              <a:ext uri="{FF2B5EF4-FFF2-40B4-BE49-F238E27FC236}">
                <a16:creationId xmlns:a16="http://schemas.microsoft.com/office/drawing/2014/main" id="{99D5B7B8-1541-B863-5964-CDC16BAD4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501" y="1048378"/>
            <a:ext cx="3467735" cy="3724275"/>
          </a:xfrm>
          <a:prstGeom prst="rect">
            <a:avLst/>
          </a:prstGeom>
        </p:spPr>
      </p:pic>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5"/>
          <a:stretch>
            <a:fillRect/>
          </a:stretch>
        </p:blipFill>
        <p:spPr>
          <a:xfrm>
            <a:off x="7816134" y="4539334"/>
            <a:ext cx="1327598" cy="540242"/>
          </a:xfrm>
          <a:prstGeom prst="rect">
            <a:avLst/>
          </a:prstGeom>
        </p:spPr>
      </p:pic>
    </p:spTree>
    <p:extLst>
      <p:ext uri="{BB962C8B-B14F-4D97-AF65-F5344CB8AC3E}">
        <p14:creationId xmlns:p14="http://schemas.microsoft.com/office/powerpoint/2010/main" val="31232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00" y="14720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2023 - Breaking records - 1.5</a:t>
            </a:r>
            <a:r>
              <a:rPr lang="en" baseline="30000"/>
              <a:t>0</a:t>
            </a:r>
            <a:r>
              <a:rPr lang="en"/>
              <a:t> C to 2</a:t>
            </a:r>
            <a:r>
              <a:rPr lang="en" baseline="30000"/>
              <a:t>0</a:t>
            </a:r>
            <a:r>
              <a:rPr lang="en"/>
              <a:t>C - A World That’s Hot and Getting Hotter</a:t>
            </a:r>
            <a:endParaRPr/>
          </a:p>
        </p:txBody>
      </p:sp>
      <p:pic>
        <p:nvPicPr>
          <p:cNvPr id="141" name="Google Shape;141;p26"/>
          <p:cNvPicPr preferRelativeResize="0"/>
          <p:nvPr/>
        </p:nvPicPr>
        <p:blipFill>
          <a:blip r:embed="rId3">
            <a:alphaModFix/>
          </a:blip>
          <a:stretch>
            <a:fillRect/>
          </a:stretch>
        </p:blipFill>
        <p:spPr>
          <a:xfrm>
            <a:off x="124450" y="1503750"/>
            <a:ext cx="3882432" cy="3197039"/>
          </a:xfrm>
          <a:prstGeom prst="rect">
            <a:avLst/>
          </a:prstGeom>
          <a:noFill/>
          <a:ln>
            <a:noFill/>
          </a:ln>
        </p:spPr>
      </p:pic>
      <p:pic>
        <p:nvPicPr>
          <p:cNvPr id="3" name="Picture 2" descr="A person with a beard and a hat&#10;&#10;Description automatically generated">
            <a:extLst>
              <a:ext uri="{FF2B5EF4-FFF2-40B4-BE49-F238E27FC236}">
                <a16:creationId xmlns:a16="http://schemas.microsoft.com/office/drawing/2014/main" id="{99FD2198-E49E-8563-737D-5A752F93B6DB}"/>
              </a:ext>
            </a:extLst>
          </p:cNvPr>
          <p:cNvPicPr>
            <a:picLocks noChangeAspect="1"/>
          </p:cNvPicPr>
          <p:nvPr/>
        </p:nvPicPr>
        <p:blipFill>
          <a:blip r:embed="rId4"/>
          <a:stretch>
            <a:fillRect/>
          </a:stretch>
        </p:blipFill>
        <p:spPr>
          <a:xfrm>
            <a:off x="4966415" y="814932"/>
            <a:ext cx="3131178" cy="1783038"/>
          </a:xfrm>
          <a:prstGeom prst="rect">
            <a:avLst/>
          </a:prstGeom>
        </p:spPr>
      </p:pic>
      <p:pic>
        <p:nvPicPr>
          <p:cNvPr id="4" name="Picture 3" descr="A map of the world&#10;&#10;Description automatically generated">
            <a:extLst>
              <a:ext uri="{FF2B5EF4-FFF2-40B4-BE49-F238E27FC236}">
                <a16:creationId xmlns:a16="http://schemas.microsoft.com/office/drawing/2014/main" id="{0E4D893D-219B-C0D1-0903-17990A23C0B6}"/>
              </a:ext>
            </a:extLst>
          </p:cNvPr>
          <p:cNvPicPr>
            <a:picLocks noChangeAspect="1"/>
          </p:cNvPicPr>
          <p:nvPr/>
        </p:nvPicPr>
        <p:blipFill>
          <a:blip r:embed="rId5"/>
          <a:stretch>
            <a:fillRect/>
          </a:stretch>
        </p:blipFill>
        <p:spPr>
          <a:xfrm>
            <a:off x="3887537" y="2318198"/>
            <a:ext cx="4814026" cy="2913844"/>
          </a:xfrm>
          <a:prstGeom prst="rect">
            <a:avLst/>
          </a:prstGeom>
        </p:spPr>
      </p:pic>
      <p:pic>
        <p:nvPicPr>
          <p:cNvPr id="5" name="Picture 4" descr="A purple logo with a shield&#10;&#10;Description automatically generated">
            <a:extLst>
              <a:ext uri="{FF2B5EF4-FFF2-40B4-BE49-F238E27FC236}">
                <a16:creationId xmlns:a16="http://schemas.microsoft.com/office/drawing/2014/main" id="{6AF48B3B-6AD5-1A9F-29BE-3A0D7C6AD375}"/>
              </a:ext>
            </a:extLst>
          </p:cNvPr>
          <p:cNvPicPr>
            <a:picLocks noChangeAspect="1"/>
          </p:cNvPicPr>
          <p:nvPr/>
        </p:nvPicPr>
        <p:blipFill>
          <a:blip r:embed="rId6"/>
          <a:stretch>
            <a:fillRect/>
          </a:stretch>
        </p:blipFill>
        <p:spPr>
          <a:xfrm>
            <a:off x="7816134" y="4273707"/>
            <a:ext cx="1327598" cy="540242"/>
          </a:xfrm>
          <a:prstGeom prst="rect">
            <a:avLst/>
          </a:prstGeom>
        </p:spPr>
      </p:pic>
    </p:spTree>
    <p:extLst>
      <p:ext uri="{BB962C8B-B14F-4D97-AF65-F5344CB8AC3E}">
        <p14:creationId xmlns:p14="http://schemas.microsoft.com/office/powerpoint/2010/main" val="127646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US" sz="2420" dirty="0"/>
              <a:t>Climate Change Feedback Loops:</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2" name="Picture 1">
            <a:extLst>
              <a:ext uri="{FF2B5EF4-FFF2-40B4-BE49-F238E27FC236}">
                <a16:creationId xmlns:a16="http://schemas.microsoft.com/office/drawing/2014/main" id="{B64CC6EF-799F-0192-7003-5A6099D0D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76" y="898490"/>
            <a:ext cx="4081145" cy="3910965"/>
          </a:xfrm>
          <a:prstGeom prst="rect">
            <a:avLst/>
          </a:prstGeom>
        </p:spPr>
      </p:pic>
      <p:pic>
        <p:nvPicPr>
          <p:cNvPr id="5" name="Picture 4">
            <a:extLst>
              <a:ext uri="{FF2B5EF4-FFF2-40B4-BE49-F238E27FC236}">
                <a16:creationId xmlns:a16="http://schemas.microsoft.com/office/drawing/2014/main" id="{70C87FAF-21B3-4201-BE5F-B0190C89B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381" y="933450"/>
            <a:ext cx="4467860" cy="3276600"/>
          </a:xfrm>
          <a:prstGeom prst="rect">
            <a:avLst/>
          </a:prstGeom>
        </p:spPr>
      </p:pic>
    </p:spTree>
    <p:extLst>
      <p:ext uri="{BB962C8B-B14F-4D97-AF65-F5344CB8AC3E}">
        <p14:creationId xmlns:p14="http://schemas.microsoft.com/office/powerpoint/2010/main" val="158542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AD51117A-083B-3F2E-B5E8-6DB99BD26987}"/>
              </a:ext>
            </a:extLst>
          </p:cNvPr>
          <p:cNvPicPr>
            <a:picLocks noChangeAspect="1"/>
          </p:cNvPicPr>
          <p:nvPr/>
        </p:nvPicPr>
        <p:blipFill>
          <a:blip r:embed="rId3"/>
          <a:stretch>
            <a:fillRect/>
          </a:stretch>
        </p:blipFill>
        <p:spPr>
          <a:xfrm>
            <a:off x="1613966" y="0"/>
            <a:ext cx="5829300" cy="5068062"/>
          </a:xfrm>
          <a:prstGeom prst="rect">
            <a:avLst/>
          </a:prstGeom>
        </p:spPr>
      </p:pic>
    </p:spTree>
    <p:extLst>
      <p:ext uri="{BB962C8B-B14F-4D97-AF65-F5344CB8AC3E}">
        <p14:creationId xmlns:p14="http://schemas.microsoft.com/office/powerpoint/2010/main" val="102818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9">
            <a:extLst>
              <a:ext uri="{FF2B5EF4-FFF2-40B4-BE49-F238E27FC236}">
                <a16:creationId xmlns:a16="http://schemas.microsoft.com/office/drawing/2014/main" id="{BEBB88ED-661D-D04F-A3F2-8F3B263E6888}"/>
              </a:ext>
            </a:extLst>
          </p:cNvPr>
          <p:cNvSpPr>
            <a:spLocks noChangeArrowheads="1"/>
          </p:cNvSpPr>
          <p:nvPr/>
        </p:nvSpPr>
        <p:spPr bwMode="auto">
          <a:xfrm>
            <a:off x="292511" y="506186"/>
            <a:ext cx="2645000"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3600" b="1" dirty="0"/>
              <a:t>Biomass mammals, birds</a:t>
            </a:r>
            <a:endParaRPr lang="en-US" altLang="en-US" sz="3600" dirty="0"/>
          </a:p>
        </p:txBody>
      </p:sp>
      <p:pic>
        <p:nvPicPr>
          <p:cNvPr id="3" name="Picture 2" descr="Graphical user interface, text&#10;&#10;Description automatically generated">
            <a:extLst>
              <a:ext uri="{FF2B5EF4-FFF2-40B4-BE49-F238E27FC236}">
                <a16:creationId xmlns:a16="http://schemas.microsoft.com/office/drawing/2014/main" id="{DCE7CE17-CE92-F51B-15F4-ADD9ED515A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0"/>
            <a:ext cx="3502250" cy="5143500"/>
          </a:xfrm>
          <a:prstGeom prst="rect">
            <a:avLst/>
          </a:prstGeom>
        </p:spPr>
      </p:pic>
      <p:sp>
        <p:nvSpPr>
          <p:cNvPr id="5" name="Rectangle 9">
            <a:extLst>
              <a:ext uri="{FF2B5EF4-FFF2-40B4-BE49-F238E27FC236}">
                <a16:creationId xmlns:a16="http://schemas.microsoft.com/office/drawing/2014/main" id="{962FE4CF-9515-E8CC-4B11-F8E194B91F81}"/>
              </a:ext>
            </a:extLst>
          </p:cNvPr>
          <p:cNvSpPr>
            <a:spLocks noChangeArrowheads="1"/>
          </p:cNvSpPr>
          <p:nvPr/>
        </p:nvSpPr>
        <p:spPr bwMode="auto">
          <a:xfrm>
            <a:off x="1428750" y="4457700"/>
            <a:ext cx="264500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050" dirty="0"/>
              <a:t>Guardian May 21, 2018, Bar-One et al. 2018</a:t>
            </a:r>
          </a:p>
        </p:txBody>
      </p:sp>
    </p:spTree>
    <p:extLst>
      <p:ext uri="{BB962C8B-B14F-4D97-AF65-F5344CB8AC3E}">
        <p14:creationId xmlns:p14="http://schemas.microsoft.com/office/powerpoint/2010/main" val="3929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US" sz="2420" dirty="0"/>
              <a:t>Impact of Climate Change on Human Health</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4" name="Picture 3">
            <a:extLst>
              <a:ext uri="{FF2B5EF4-FFF2-40B4-BE49-F238E27FC236}">
                <a16:creationId xmlns:a16="http://schemas.microsoft.com/office/drawing/2014/main" id="{B39CFF24-80E5-2185-812E-A2272C070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530" y="1048378"/>
            <a:ext cx="5248940" cy="3925770"/>
          </a:xfrm>
          <a:prstGeom prst="rect">
            <a:avLst/>
          </a:prstGeom>
        </p:spPr>
      </p:pic>
    </p:spTree>
    <p:extLst>
      <p:ext uri="{BB962C8B-B14F-4D97-AF65-F5344CB8AC3E}">
        <p14:creationId xmlns:p14="http://schemas.microsoft.com/office/powerpoint/2010/main" val="10729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5E9D104-E9BF-9B41-8347-4A2206B5C7CB}"/>
              </a:ext>
            </a:extLst>
          </p:cNvPr>
          <p:cNvPicPr>
            <a:picLocks noChangeAspect="1"/>
          </p:cNvPicPr>
          <p:nvPr/>
        </p:nvPicPr>
        <p:blipFill>
          <a:blip r:embed="rId2"/>
          <a:stretch>
            <a:fillRect/>
          </a:stretch>
        </p:blipFill>
        <p:spPr>
          <a:xfrm>
            <a:off x="1619250" y="46348"/>
            <a:ext cx="6000750" cy="2392052"/>
          </a:xfrm>
          <a:prstGeom prst="rect">
            <a:avLst/>
          </a:prstGeom>
        </p:spPr>
      </p:pic>
      <p:sp>
        <p:nvSpPr>
          <p:cNvPr id="3" name="Title 1">
            <a:extLst>
              <a:ext uri="{FF2B5EF4-FFF2-40B4-BE49-F238E27FC236}">
                <a16:creationId xmlns:a16="http://schemas.microsoft.com/office/drawing/2014/main" id="{5DD0DC97-6F71-F14B-BB9E-3645E8708D85}"/>
              </a:ext>
            </a:extLst>
          </p:cNvPr>
          <p:cNvSpPr>
            <a:spLocks noGrp="1"/>
          </p:cNvSpPr>
          <p:nvPr>
            <p:ph type="title"/>
          </p:nvPr>
        </p:nvSpPr>
        <p:spPr>
          <a:xfrm>
            <a:off x="1600200" y="2457450"/>
            <a:ext cx="5772150" cy="2476500"/>
          </a:xfrm>
        </p:spPr>
        <p:txBody>
          <a:bodyPr>
            <a:normAutofit fontScale="90000"/>
          </a:bodyPr>
          <a:lstStyle/>
          <a:p>
            <a:r>
              <a:rPr lang="en-US" sz="1800" b="1" dirty="0"/>
              <a:t>Changes in climate, air/water chemistry often implicated in mass extinctions</a:t>
            </a:r>
            <a:br>
              <a:rPr lang="en-US" sz="1800" b="1" dirty="0"/>
            </a:br>
            <a:br>
              <a:rPr lang="en-US" sz="1800" b="1" dirty="0"/>
            </a:br>
            <a:r>
              <a:rPr lang="en-US" sz="1800" b="1" dirty="0"/>
              <a:t>Permian (vulcanism), Cretaceous (asteroid) most important</a:t>
            </a:r>
            <a:br>
              <a:rPr lang="en-US" sz="1800" b="1" dirty="0"/>
            </a:br>
            <a:r>
              <a:rPr lang="en-US" sz="1800" b="1" dirty="0"/>
              <a:t>--ignition of fossil fuels may have been important in end-Permian (Siberia)</a:t>
            </a:r>
            <a:br>
              <a:rPr lang="en-US" sz="1800" b="1" dirty="0"/>
            </a:br>
            <a:r>
              <a:rPr lang="en-US" sz="1800" b="1" dirty="0"/>
              <a:t>--also new results suggest oxygen depletion, ocean acidification, rising temperatures </a:t>
            </a:r>
          </a:p>
        </p:txBody>
      </p:sp>
    </p:spTree>
    <p:extLst>
      <p:ext uri="{BB962C8B-B14F-4D97-AF65-F5344CB8AC3E}">
        <p14:creationId xmlns:p14="http://schemas.microsoft.com/office/powerpoint/2010/main" val="261513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6457950" cy="857250"/>
          </a:xfrm>
        </p:spPr>
        <p:txBody>
          <a:bodyPr>
            <a:normAutofit/>
          </a:bodyPr>
          <a:lstStyle/>
          <a:p>
            <a:r>
              <a:rPr lang="en-US" b="1" dirty="0">
                <a:solidFill>
                  <a:srgbClr val="FF0000"/>
                </a:solidFill>
              </a:rPr>
              <a:t>Entering a sixth mass extinction?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5462" y="852947"/>
            <a:ext cx="6129788" cy="4240389"/>
          </a:xfrm>
          <a:prstGeom prst="rect">
            <a:avLst/>
          </a:prstGeom>
        </p:spPr>
      </p:pic>
      <p:sp>
        <p:nvSpPr>
          <p:cNvPr id="4" name="Content Placeholder 2">
            <a:extLst>
              <a:ext uri="{FF2B5EF4-FFF2-40B4-BE49-F238E27FC236}">
                <a16:creationId xmlns:a16="http://schemas.microsoft.com/office/drawing/2014/main" id="{6096D88B-AC62-B449-959E-BEAB7128D099}"/>
              </a:ext>
            </a:extLst>
          </p:cNvPr>
          <p:cNvSpPr>
            <a:spLocks noGrp="1"/>
          </p:cNvSpPr>
          <p:nvPr>
            <p:ph idx="1"/>
          </p:nvPr>
        </p:nvSpPr>
        <p:spPr>
          <a:xfrm>
            <a:off x="6149797" y="4857751"/>
            <a:ext cx="1809144" cy="197492"/>
          </a:xfrm>
        </p:spPr>
        <p:txBody>
          <a:bodyPr>
            <a:normAutofit fontScale="25000" lnSpcReduction="20000"/>
          </a:bodyPr>
          <a:lstStyle/>
          <a:p>
            <a:pPr marL="0" indent="0">
              <a:buNone/>
            </a:pPr>
            <a:r>
              <a:rPr lang="en-US" sz="1200" b="1" dirty="0" err="1"/>
              <a:t>Emlen</a:t>
            </a:r>
            <a:r>
              <a:rPr lang="en-US" sz="1200" b="1" dirty="0"/>
              <a:t> and Zimmer 2015</a:t>
            </a:r>
          </a:p>
        </p:txBody>
      </p:sp>
    </p:spTree>
    <p:extLst>
      <p:ext uri="{BB962C8B-B14F-4D97-AF65-F5344CB8AC3E}">
        <p14:creationId xmlns:p14="http://schemas.microsoft.com/office/powerpoint/2010/main" val="1106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E24DD64E-FAD9-114F-BD4A-F5915FB70768}"/>
              </a:ext>
            </a:extLst>
          </p:cNvPr>
          <p:cNvPicPr>
            <a:picLocks noChangeAspect="1"/>
          </p:cNvPicPr>
          <p:nvPr/>
        </p:nvPicPr>
        <p:blipFill>
          <a:blip r:embed="rId3"/>
          <a:stretch>
            <a:fillRect/>
          </a:stretch>
        </p:blipFill>
        <p:spPr>
          <a:xfrm>
            <a:off x="6687149" y="664175"/>
            <a:ext cx="2457796" cy="2540860"/>
          </a:xfrm>
          <a:prstGeom prst="rect">
            <a:avLst/>
          </a:prstGeom>
        </p:spPr>
      </p:pic>
      <p:sp>
        <p:nvSpPr>
          <p:cNvPr id="98" name="Google Shape;98;p20"/>
          <p:cNvSpPr txBox="1">
            <a:spLocks noGrp="1"/>
          </p:cNvSpPr>
          <p:nvPr>
            <p:ph type="title"/>
          </p:nvPr>
        </p:nvSpPr>
        <p:spPr>
          <a:xfrm>
            <a:off x="234470" y="19016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Triple Bottom Line Approach to Sustainable Business:</a:t>
            </a:r>
          </a:p>
        </p:txBody>
      </p:sp>
      <p:pic>
        <p:nvPicPr>
          <p:cNvPr id="99" name="Google Shape;99;p20"/>
          <p:cNvPicPr preferRelativeResize="0"/>
          <p:nvPr/>
        </p:nvPicPr>
        <p:blipFill>
          <a:blip r:embed="rId4">
            <a:alphaModFix/>
          </a:blip>
          <a:stretch>
            <a:fillRect/>
          </a:stretch>
        </p:blipFill>
        <p:spPr>
          <a:xfrm>
            <a:off x="-2561" y="871475"/>
            <a:ext cx="4382498" cy="3919120"/>
          </a:xfrm>
          <a:prstGeom prst="rect">
            <a:avLst/>
          </a:prstGeom>
          <a:noFill/>
          <a:ln>
            <a:noFill/>
          </a:ln>
        </p:spPr>
      </p:pic>
      <p:pic>
        <p:nvPicPr>
          <p:cNvPr id="6" name="Picture 5" descr="A car charging at a charging station&#10;&#10;Description automatically generated">
            <a:extLst>
              <a:ext uri="{FF2B5EF4-FFF2-40B4-BE49-F238E27FC236}">
                <a16:creationId xmlns:a16="http://schemas.microsoft.com/office/drawing/2014/main" id="{9AF3C79C-8BAE-96E2-DE57-3B411EE231C1}"/>
              </a:ext>
            </a:extLst>
          </p:cNvPr>
          <p:cNvPicPr>
            <a:picLocks noChangeAspect="1"/>
          </p:cNvPicPr>
          <p:nvPr/>
        </p:nvPicPr>
        <p:blipFill>
          <a:blip r:embed="rId5"/>
          <a:stretch>
            <a:fillRect/>
          </a:stretch>
        </p:blipFill>
        <p:spPr>
          <a:xfrm>
            <a:off x="4374201" y="2764822"/>
            <a:ext cx="2604370" cy="2316894"/>
          </a:xfrm>
          <a:prstGeom prst="rect">
            <a:avLst/>
          </a:prstGeom>
        </p:spPr>
      </p:pic>
      <p:pic>
        <p:nvPicPr>
          <p:cNvPr id="7" name="Picture 6" descr="A close-up of a sign&#10;&#10;Description automatically generated">
            <a:extLst>
              <a:ext uri="{FF2B5EF4-FFF2-40B4-BE49-F238E27FC236}">
                <a16:creationId xmlns:a16="http://schemas.microsoft.com/office/drawing/2014/main" id="{1A2A754B-6327-94FB-49AC-A3A0165D22E2}"/>
              </a:ext>
            </a:extLst>
          </p:cNvPr>
          <p:cNvPicPr>
            <a:picLocks noChangeAspect="1"/>
          </p:cNvPicPr>
          <p:nvPr/>
        </p:nvPicPr>
        <p:blipFill>
          <a:blip r:embed="rId6"/>
          <a:stretch>
            <a:fillRect/>
          </a:stretch>
        </p:blipFill>
        <p:spPr>
          <a:xfrm>
            <a:off x="3680512" y="871022"/>
            <a:ext cx="2617059" cy="1524773"/>
          </a:xfrm>
          <a:prstGeom prst="rect">
            <a:avLst/>
          </a:prstGeom>
        </p:spPr>
      </p:pic>
      <p:pic>
        <p:nvPicPr>
          <p:cNvPr id="9" name="Picture 8" descr="A purple logo with a shield&#10;&#10;Description automatically generated">
            <a:extLst>
              <a:ext uri="{FF2B5EF4-FFF2-40B4-BE49-F238E27FC236}">
                <a16:creationId xmlns:a16="http://schemas.microsoft.com/office/drawing/2014/main" id="{ACBA1D3D-9935-896A-75C0-11243FCE30C4}"/>
              </a:ext>
            </a:extLst>
          </p:cNvPr>
          <p:cNvPicPr>
            <a:picLocks noChangeAspect="1"/>
          </p:cNvPicPr>
          <p:nvPr/>
        </p:nvPicPr>
        <p:blipFill>
          <a:blip r:embed="rId7"/>
          <a:stretch>
            <a:fillRect/>
          </a:stretch>
        </p:blipFill>
        <p:spPr>
          <a:xfrm>
            <a:off x="7816134" y="4273707"/>
            <a:ext cx="1327598" cy="540242"/>
          </a:xfrm>
          <a:prstGeom prst="rect">
            <a:avLst/>
          </a:prstGeom>
        </p:spPr>
      </p:pic>
    </p:spTree>
    <p:extLst>
      <p:ext uri="{BB962C8B-B14F-4D97-AF65-F5344CB8AC3E}">
        <p14:creationId xmlns:p14="http://schemas.microsoft.com/office/powerpoint/2010/main" val="140779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14500" y="0"/>
            <a:ext cx="5715000" cy="685800"/>
          </a:xfrm>
        </p:spPr>
        <p:txBody>
          <a:bodyPr>
            <a:normAutofit fontScale="90000"/>
          </a:bodyPr>
          <a:lstStyle/>
          <a:p>
            <a:r>
              <a:rPr lang="en-US" altLang="en-US" sz="3900" b="1" dirty="0">
                <a:solidFill>
                  <a:srgbClr val="FF0000"/>
                </a:solidFill>
              </a:rPr>
              <a:t>Overharvesting</a:t>
            </a:r>
          </a:p>
        </p:txBody>
      </p:sp>
      <p:sp>
        <p:nvSpPr>
          <p:cNvPr id="41987" name="Rectangle 3"/>
          <p:cNvSpPr>
            <a:spLocks noGrp="1" noChangeArrowheads="1"/>
          </p:cNvSpPr>
          <p:nvPr>
            <p:ph idx="1"/>
          </p:nvPr>
        </p:nvSpPr>
        <p:spPr>
          <a:xfrm>
            <a:off x="1257300" y="914400"/>
            <a:ext cx="4514850" cy="3257550"/>
          </a:xfrm>
        </p:spPr>
        <p:txBody>
          <a:bodyPr/>
          <a:lstStyle/>
          <a:p>
            <a:pPr marL="0" indent="0">
              <a:buNone/>
            </a:pPr>
            <a:r>
              <a:rPr lang="en-US" altLang="en-US" b="1" dirty="0"/>
              <a:t>Bison, alligator – but protected in time</a:t>
            </a:r>
          </a:p>
          <a:p>
            <a:pPr marL="0" indent="0">
              <a:buNone/>
            </a:pPr>
            <a:endParaRPr lang="en-US" altLang="en-US" b="1" dirty="0"/>
          </a:p>
          <a:p>
            <a:pPr marL="0" indent="0">
              <a:buNone/>
            </a:pPr>
            <a:r>
              <a:rPr lang="en-US" altLang="en-US" b="1" dirty="0"/>
              <a:t>Passenger pigeon, Great Auk, Steller’s Sea Cow … too late</a:t>
            </a:r>
          </a:p>
        </p:txBody>
      </p:sp>
      <p:sp>
        <p:nvSpPr>
          <p:cNvPr id="2" name="Footer Placeholder 1"/>
          <p:cNvSpPr>
            <a:spLocks noGrp="1"/>
          </p:cNvSpPr>
          <p:nvPr>
            <p:ph type="ftr" sz="quarter" idx="3"/>
          </p:nvPr>
        </p:nvSpPr>
        <p:spPr>
          <a:xfrm>
            <a:off x="1143000" y="4867275"/>
            <a:ext cx="2314575" cy="273844"/>
          </a:xfrm>
          <a:prstGeom prst="rect">
            <a:avLst/>
          </a:prstGeom>
        </p:spPr>
        <p:txBody>
          <a:bodyPr vert="horz" lIns="68580" tIns="34290" rIns="68580" bIns="34290" rtlCol="0" anchor="ctr"/>
          <a:lstStyle>
            <a:defPPr>
              <a:defRPr lang="en-US"/>
            </a:defPPr>
            <a:lvl1pPr algn="l" rtl="0" fontAlgn="base">
              <a:spcBef>
                <a:spcPct val="0"/>
              </a:spcBef>
              <a:spcAft>
                <a:spcPct val="0"/>
              </a:spcAft>
              <a:defRPr sz="675" kern="1200">
                <a:solidFill>
                  <a:schemeClr val="tx1"/>
                </a:solidFill>
                <a:latin typeface="Arial" panose="020B0604020202020204" pitchFamily="34" charset="0"/>
                <a:ea typeface="+mn-ea"/>
                <a:cs typeface="Arial" panose="020B0604020202020204" pitchFamily="34" charset="0"/>
              </a:defRPr>
            </a:lvl1pPr>
            <a:lvl2pPr marL="342900" algn="l" rtl="0" fontAlgn="base">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2pPr>
            <a:lvl3pPr marL="685800" algn="l" rtl="0" fontAlgn="base">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3pPr>
            <a:lvl4pPr marL="1028700" algn="l" rtl="0" fontAlgn="base">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4pPr>
            <a:lvl5pPr marL="1371600" algn="l" rtl="0" fontAlgn="base">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1800" kern="1200">
                <a:solidFill>
                  <a:schemeClr val="tx1"/>
                </a:solidFill>
                <a:latin typeface="Arial" panose="020B0604020202020204" pitchFamily="34" charset="0"/>
                <a:ea typeface="+mn-ea"/>
                <a:cs typeface="Arial" panose="020B0604020202020204" pitchFamily="34" charset="0"/>
              </a:defRPr>
            </a:lvl6pPr>
            <a:lvl7pPr marL="2057400" algn="l" defTabSz="685800" rtl="0" eaLnBrk="1" latinLnBrk="0" hangingPunct="1">
              <a:defRPr sz="1800" kern="1200">
                <a:solidFill>
                  <a:schemeClr val="tx1"/>
                </a:solidFill>
                <a:latin typeface="Arial" panose="020B0604020202020204" pitchFamily="34" charset="0"/>
                <a:ea typeface="+mn-ea"/>
                <a:cs typeface="Arial" panose="020B0604020202020204" pitchFamily="34" charset="0"/>
              </a:defRPr>
            </a:lvl7pPr>
            <a:lvl8pPr marL="2400300" algn="l" defTabSz="685800" rtl="0" eaLnBrk="1" latinLnBrk="0" hangingPunct="1">
              <a:defRPr sz="1800" kern="1200">
                <a:solidFill>
                  <a:schemeClr val="tx1"/>
                </a:solidFill>
                <a:latin typeface="Arial" panose="020B0604020202020204" pitchFamily="34" charset="0"/>
                <a:ea typeface="+mn-ea"/>
                <a:cs typeface="Arial" panose="020B0604020202020204" pitchFamily="34" charset="0"/>
              </a:defRPr>
            </a:lvl8pPr>
            <a:lvl9pPr marL="2743200" algn="l" defTabSz="685800" rtl="0" eaLnBrk="1" latinLnBrk="0" hangingPunct="1">
              <a:defRPr sz="1800" kern="1200">
                <a:solidFill>
                  <a:schemeClr val="tx1"/>
                </a:solidFill>
                <a:latin typeface="Arial" panose="020B0604020202020204" pitchFamily="34" charset="0"/>
                <a:ea typeface="+mn-ea"/>
                <a:cs typeface="Arial" panose="020B0604020202020204" pitchFamily="34" charset="0"/>
              </a:defRPr>
            </a:lvl9pPr>
          </a:lstStyle>
          <a:p>
            <a:r>
              <a:rPr lang="en-US"/>
              <a:t>© 2016 Pearson Education, Inc.</a:t>
            </a:r>
            <a:endParaRPr lang="en-US" dirty="0"/>
          </a:p>
        </p:txBody>
      </p:sp>
      <p:grpSp>
        <p:nvGrpSpPr>
          <p:cNvPr id="6" name="Group 5">
            <a:extLst>
              <a:ext uri="{FF2B5EF4-FFF2-40B4-BE49-F238E27FC236}">
                <a16:creationId xmlns:a16="http://schemas.microsoft.com/office/drawing/2014/main" id="{BFC21C01-EE4D-F868-04DD-1441E074DB84}"/>
              </a:ext>
            </a:extLst>
          </p:cNvPr>
          <p:cNvGrpSpPr/>
          <p:nvPr/>
        </p:nvGrpSpPr>
        <p:grpSpPr>
          <a:xfrm>
            <a:off x="1231175" y="2860767"/>
            <a:ext cx="2457450" cy="1946449"/>
            <a:chOff x="762000" y="4267200"/>
            <a:chExt cx="3276600" cy="2595264"/>
          </a:xfrm>
        </p:grpSpPr>
        <p:pic>
          <p:nvPicPr>
            <p:cNvPr id="3" name="Picture 2">
              <a:extLst>
                <a:ext uri="{FF2B5EF4-FFF2-40B4-BE49-F238E27FC236}">
                  <a16:creationId xmlns:a16="http://schemas.microsoft.com/office/drawing/2014/main" id="{6DA0EA0E-F42E-3B70-E2C6-0B18F9571198}"/>
                </a:ext>
              </a:extLst>
            </p:cNvPr>
            <p:cNvPicPr>
              <a:picLocks noChangeAspect="1"/>
            </p:cNvPicPr>
            <p:nvPr/>
          </p:nvPicPr>
          <p:blipFill>
            <a:blip r:embed="rId3"/>
            <a:stretch>
              <a:fillRect/>
            </a:stretch>
          </p:blipFill>
          <p:spPr>
            <a:xfrm>
              <a:off x="762000" y="4267200"/>
              <a:ext cx="3276600" cy="2457450"/>
            </a:xfrm>
            <a:prstGeom prst="rect">
              <a:avLst/>
            </a:prstGeom>
          </p:spPr>
        </p:pic>
        <p:sp>
          <p:nvSpPr>
            <p:cNvPr id="5" name="TextBox 4">
              <a:extLst>
                <a:ext uri="{FF2B5EF4-FFF2-40B4-BE49-F238E27FC236}">
                  <a16:creationId xmlns:a16="http://schemas.microsoft.com/office/drawing/2014/main" id="{8C533DA1-8212-49F3-A8D8-2B2B740A6433}"/>
                </a:ext>
              </a:extLst>
            </p:cNvPr>
            <p:cNvSpPr txBox="1"/>
            <p:nvPr/>
          </p:nvSpPr>
          <p:spPr>
            <a:xfrm>
              <a:off x="2209800" y="6400799"/>
              <a:ext cx="1828800" cy="461665"/>
            </a:xfrm>
            <a:prstGeom prst="rect">
              <a:avLst/>
            </a:prstGeom>
            <a:noFill/>
          </p:spPr>
          <p:txBody>
            <a:bodyPr wrap="square">
              <a:spAutoFit/>
            </a:bodyPr>
            <a:lstStyle/>
            <a:p>
              <a:r>
                <a:rPr lang="en-US" altLang="en-US" sz="825" b="1" dirty="0" err="1">
                  <a:solidFill>
                    <a:srgbClr val="FF0000"/>
                  </a:solidFill>
                </a:rPr>
                <a:t>wikimedia</a:t>
              </a:r>
              <a:r>
                <a:rPr lang="en-US" altLang="en-US" sz="825" b="1" dirty="0">
                  <a:solidFill>
                    <a:srgbClr val="FF0000"/>
                  </a:solidFill>
                </a:rPr>
                <a:t> image, NMNH </a:t>
              </a:r>
              <a:endParaRPr lang="en-US" sz="825" dirty="0"/>
            </a:p>
          </p:txBody>
        </p:sp>
      </p:grpSp>
      <p:grpSp>
        <p:nvGrpSpPr>
          <p:cNvPr id="9" name="Group 8">
            <a:extLst>
              <a:ext uri="{FF2B5EF4-FFF2-40B4-BE49-F238E27FC236}">
                <a16:creationId xmlns:a16="http://schemas.microsoft.com/office/drawing/2014/main" id="{66C7669B-09FC-5267-AA5B-CDCE198143EF}"/>
              </a:ext>
            </a:extLst>
          </p:cNvPr>
          <p:cNvGrpSpPr/>
          <p:nvPr/>
        </p:nvGrpSpPr>
        <p:grpSpPr>
          <a:xfrm>
            <a:off x="5785213" y="2282734"/>
            <a:ext cx="1828800" cy="2657476"/>
            <a:chOff x="6324600" y="3124200"/>
            <a:chExt cx="2438400" cy="3543301"/>
          </a:xfrm>
        </p:grpSpPr>
        <p:pic>
          <p:nvPicPr>
            <p:cNvPr id="7" name="Picture 6">
              <a:extLst>
                <a:ext uri="{FF2B5EF4-FFF2-40B4-BE49-F238E27FC236}">
                  <a16:creationId xmlns:a16="http://schemas.microsoft.com/office/drawing/2014/main" id="{42C6AB14-9F64-12E4-ABF5-FAEE7FE33CCA}"/>
                </a:ext>
              </a:extLst>
            </p:cNvPr>
            <p:cNvPicPr>
              <a:picLocks noChangeAspect="1"/>
            </p:cNvPicPr>
            <p:nvPr/>
          </p:nvPicPr>
          <p:blipFill>
            <a:blip r:embed="rId4"/>
            <a:stretch>
              <a:fillRect/>
            </a:stretch>
          </p:blipFill>
          <p:spPr>
            <a:xfrm>
              <a:off x="6324600" y="3124200"/>
              <a:ext cx="2438400" cy="3543301"/>
            </a:xfrm>
            <a:prstGeom prst="rect">
              <a:avLst/>
            </a:prstGeom>
          </p:spPr>
        </p:pic>
        <p:sp>
          <p:nvSpPr>
            <p:cNvPr id="8" name="Content Placeholder 2">
              <a:extLst>
                <a:ext uri="{FF2B5EF4-FFF2-40B4-BE49-F238E27FC236}">
                  <a16:creationId xmlns:a16="http://schemas.microsoft.com/office/drawing/2014/main" id="{314B3DFD-59AD-C422-3A1B-79EE72290910}"/>
                </a:ext>
              </a:extLst>
            </p:cNvPr>
            <p:cNvSpPr txBox="1">
              <a:spLocks/>
            </p:cNvSpPr>
            <p:nvPr/>
          </p:nvSpPr>
          <p:spPr bwMode="auto">
            <a:xfrm>
              <a:off x="7010400" y="6400800"/>
              <a:ext cx="1600200" cy="18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25" b="1" dirty="0" err="1">
                  <a:solidFill>
                    <a:srgbClr val="FF0000"/>
                  </a:solidFill>
                </a:rPr>
                <a:t>Keulemans</a:t>
              </a:r>
              <a:r>
                <a:rPr lang="en-US" sz="825" b="1" dirty="0">
                  <a:solidFill>
                    <a:srgbClr val="FF0000"/>
                  </a:solidFill>
                </a:rPr>
                <a:t>, pre 1903</a:t>
              </a:r>
            </a:p>
          </p:txBody>
        </p:sp>
      </p:grpSp>
      <p:grpSp>
        <p:nvGrpSpPr>
          <p:cNvPr id="12" name="Group 11">
            <a:extLst>
              <a:ext uri="{FF2B5EF4-FFF2-40B4-BE49-F238E27FC236}">
                <a16:creationId xmlns:a16="http://schemas.microsoft.com/office/drawing/2014/main" id="{5237EEDF-A80D-C087-C451-F3B91A742EE1}"/>
              </a:ext>
            </a:extLst>
          </p:cNvPr>
          <p:cNvGrpSpPr/>
          <p:nvPr/>
        </p:nvGrpSpPr>
        <p:grpSpPr>
          <a:xfrm>
            <a:off x="6320790" y="599259"/>
            <a:ext cx="2437794" cy="1470899"/>
            <a:chOff x="5562600" y="990600"/>
            <a:chExt cx="3250392" cy="1961198"/>
          </a:xfrm>
        </p:grpSpPr>
        <p:pic>
          <p:nvPicPr>
            <p:cNvPr id="10" name="Picture 9">
              <a:extLst>
                <a:ext uri="{FF2B5EF4-FFF2-40B4-BE49-F238E27FC236}">
                  <a16:creationId xmlns:a16="http://schemas.microsoft.com/office/drawing/2014/main" id="{298E8D84-7237-2046-8DB4-DB53FE7853E6}"/>
                </a:ext>
              </a:extLst>
            </p:cNvPr>
            <p:cNvPicPr>
              <a:picLocks noChangeAspect="1"/>
            </p:cNvPicPr>
            <p:nvPr/>
          </p:nvPicPr>
          <p:blipFill>
            <a:blip r:embed="rId5"/>
            <a:stretch>
              <a:fillRect/>
            </a:stretch>
          </p:blipFill>
          <p:spPr>
            <a:xfrm>
              <a:off x="5562600" y="990600"/>
              <a:ext cx="2946400" cy="1961198"/>
            </a:xfrm>
            <a:prstGeom prst="rect">
              <a:avLst/>
            </a:prstGeom>
          </p:spPr>
        </p:pic>
        <p:sp>
          <p:nvSpPr>
            <p:cNvPr id="11" name="Content Placeholder 2">
              <a:extLst>
                <a:ext uri="{FF2B5EF4-FFF2-40B4-BE49-F238E27FC236}">
                  <a16:creationId xmlns:a16="http://schemas.microsoft.com/office/drawing/2014/main" id="{B2F77648-ED69-91B7-C120-BF539535DACC}"/>
                </a:ext>
              </a:extLst>
            </p:cNvPr>
            <p:cNvSpPr txBox="1">
              <a:spLocks/>
            </p:cNvSpPr>
            <p:nvPr/>
          </p:nvSpPr>
          <p:spPr bwMode="auto">
            <a:xfrm>
              <a:off x="6400800" y="2667000"/>
              <a:ext cx="2412192" cy="26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88" dirty="0" err="1">
                  <a:solidFill>
                    <a:srgbClr val="FF0000"/>
                  </a:solidFill>
                  <a:latin typeface="Arial" panose="020B0604020202020204" pitchFamily="34" charset="0"/>
                </a:rPr>
                <a:t>Lwolfartist</a:t>
              </a:r>
              <a:r>
                <a:rPr lang="en-US" sz="788" dirty="0">
                  <a:solidFill>
                    <a:srgbClr val="FF0000"/>
                  </a:solidFill>
                  <a:latin typeface="Arial" panose="020B0604020202020204" pitchFamily="34" charset="0"/>
                </a:rPr>
                <a:t>, Wikimedia, </a:t>
              </a:r>
              <a:r>
                <a:rPr lang="en-US" sz="788" dirty="0" err="1">
                  <a:solidFill>
                    <a:srgbClr val="FF0000"/>
                  </a:solidFill>
                  <a:latin typeface="Arial" panose="020B0604020202020204" pitchFamily="34" charset="0"/>
                </a:rPr>
                <a:t>ccby</a:t>
              </a:r>
              <a:r>
                <a:rPr lang="en-US" sz="788" dirty="0">
                  <a:solidFill>
                    <a:srgbClr val="FF0000"/>
                  </a:solidFill>
                  <a:latin typeface="Arial" panose="020B0604020202020204" pitchFamily="34" charset="0"/>
                </a:rPr>
                <a:t> 2.0</a:t>
              </a:r>
              <a:endParaRPr lang="en-US" sz="1200" b="1" dirty="0">
                <a:solidFill>
                  <a:srgbClr val="FF0000"/>
                </a:solidFill>
              </a:endParaRPr>
            </a:p>
          </p:txBody>
        </p:sp>
      </p:grpSp>
    </p:spTree>
    <p:extLst>
      <p:ext uri="{BB962C8B-B14F-4D97-AF65-F5344CB8AC3E}">
        <p14:creationId xmlns:p14="http://schemas.microsoft.com/office/powerpoint/2010/main" val="41891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animEffect transition="in" filter="dissolve">
                                      <p:cBhvr>
                                        <p:cTn id="7" dur="500"/>
                                        <p:tgtEl>
                                          <p:spTgt spid="419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US" sz="2420" dirty="0"/>
              <a:t>Healthy Ecosystems</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2" name="Picture 1">
            <a:extLst>
              <a:ext uri="{FF2B5EF4-FFF2-40B4-BE49-F238E27FC236}">
                <a16:creationId xmlns:a16="http://schemas.microsoft.com/office/drawing/2014/main" id="{E4458304-82D0-D86C-84E4-0ECA9158C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8093" y="774382"/>
            <a:ext cx="3647813" cy="4109506"/>
          </a:xfrm>
          <a:prstGeom prst="rect">
            <a:avLst/>
          </a:prstGeom>
        </p:spPr>
      </p:pic>
    </p:spTree>
    <p:extLst>
      <p:ext uri="{BB962C8B-B14F-4D97-AF65-F5344CB8AC3E}">
        <p14:creationId xmlns:p14="http://schemas.microsoft.com/office/powerpoint/2010/main" val="19377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263404" y="18744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Sustainable D</a:t>
            </a:r>
            <a:r>
              <a:rPr lang="en-US" dirty="0"/>
              <a:t>e</a:t>
            </a:r>
            <a:r>
              <a:rPr lang="en" dirty="0" err="1"/>
              <a:t>velopment</a:t>
            </a:r>
            <a:r>
              <a:rPr lang="en" dirty="0"/>
              <a:t> Goals at scale</a:t>
            </a:r>
            <a:endParaRPr dirty="0"/>
          </a:p>
        </p:txBody>
      </p:sp>
      <p:pic>
        <p:nvPicPr>
          <p:cNvPr id="87" name="Google Shape;87;p18"/>
          <p:cNvPicPr preferRelativeResize="0"/>
          <p:nvPr/>
        </p:nvPicPr>
        <p:blipFill>
          <a:blip r:embed="rId3">
            <a:alphaModFix/>
          </a:blip>
          <a:stretch>
            <a:fillRect/>
          </a:stretch>
        </p:blipFill>
        <p:spPr>
          <a:xfrm>
            <a:off x="477091" y="755567"/>
            <a:ext cx="7718314" cy="3843198"/>
          </a:xfrm>
          <a:prstGeom prst="rect">
            <a:avLst/>
          </a:prstGeom>
          <a:noFill/>
          <a:ln>
            <a:noFill/>
          </a:ln>
        </p:spPr>
      </p:pic>
      <p:pic>
        <p:nvPicPr>
          <p:cNvPr id="3" name="Picture 2" descr="A purple logo with a shield&#10;&#10;Description automatically generated">
            <a:extLst>
              <a:ext uri="{FF2B5EF4-FFF2-40B4-BE49-F238E27FC236}">
                <a16:creationId xmlns:a16="http://schemas.microsoft.com/office/drawing/2014/main" id="{FE9E7DFC-3FD0-872B-E6BD-B5A35C2A9C91}"/>
              </a:ext>
            </a:extLst>
          </p:cNvPr>
          <p:cNvPicPr>
            <a:picLocks noChangeAspect="1"/>
          </p:cNvPicPr>
          <p:nvPr/>
        </p:nvPicPr>
        <p:blipFill>
          <a:blip r:embed="rId4"/>
          <a:stretch>
            <a:fillRect/>
          </a:stretch>
        </p:blipFill>
        <p:spPr>
          <a:xfrm>
            <a:off x="7816134" y="4273707"/>
            <a:ext cx="1327598" cy="540242"/>
          </a:xfrm>
          <a:prstGeom prst="rect">
            <a:avLst/>
          </a:prstGeom>
        </p:spPr>
      </p:pic>
    </p:spTree>
    <p:extLst>
      <p:ext uri="{BB962C8B-B14F-4D97-AF65-F5344CB8AC3E}">
        <p14:creationId xmlns:p14="http://schemas.microsoft.com/office/powerpoint/2010/main" val="23835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ts val="990"/>
              <a:buNone/>
            </a:pPr>
            <a:r>
              <a:rPr lang="en-US" sz="2420" dirty="0"/>
              <a:t>Planetary Boundary Model:  Johan </a:t>
            </a:r>
            <a:r>
              <a:rPr lang="en-US" sz="2420" dirty="0" err="1"/>
              <a:t>Rockstrom</a:t>
            </a:r>
            <a:r>
              <a:rPr lang="en-US" sz="2420" dirty="0"/>
              <a:t>, Stockholm Resilience Centre (2009)</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2" name="Picture 1">
            <a:extLst>
              <a:ext uri="{FF2B5EF4-FFF2-40B4-BE49-F238E27FC236}">
                <a16:creationId xmlns:a16="http://schemas.microsoft.com/office/drawing/2014/main" id="{F7868493-4630-8D9A-5270-DAA3AFE39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985" y="1048378"/>
            <a:ext cx="4048030" cy="3820456"/>
          </a:xfrm>
          <a:prstGeom prst="rect">
            <a:avLst/>
          </a:prstGeom>
        </p:spPr>
      </p:pic>
    </p:spTree>
    <p:extLst>
      <p:ext uri="{BB962C8B-B14F-4D97-AF65-F5344CB8AC3E}">
        <p14:creationId xmlns:p14="http://schemas.microsoft.com/office/powerpoint/2010/main" val="25930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62081" y="169036"/>
            <a:ext cx="8520600" cy="879342"/>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ts val="990"/>
              <a:buNone/>
            </a:pPr>
            <a:r>
              <a:rPr lang="en-US" sz="2420" dirty="0"/>
              <a:t>Donut Economics Model:  Kate Raworth, Oxfam Report (2012)</a:t>
            </a:r>
          </a:p>
        </p:txBody>
      </p:sp>
      <p:pic>
        <p:nvPicPr>
          <p:cNvPr id="3" name="Picture 2" descr="A purple logo with a shield&#10;&#10;Description automatically generated">
            <a:extLst>
              <a:ext uri="{FF2B5EF4-FFF2-40B4-BE49-F238E27FC236}">
                <a16:creationId xmlns:a16="http://schemas.microsoft.com/office/drawing/2014/main" id="{7D1BA24F-2CCB-7195-9747-21202680BFC5}"/>
              </a:ext>
            </a:extLst>
          </p:cNvPr>
          <p:cNvPicPr>
            <a:picLocks noChangeAspect="1"/>
          </p:cNvPicPr>
          <p:nvPr/>
        </p:nvPicPr>
        <p:blipFill>
          <a:blip r:embed="rId3"/>
          <a:stretch>
            <a:fillRect/>
          </a:stretch>
        </p:blipFill>
        <p:spPr>
          <a:xfrm>
            <a:off x="7816134" y="4539334"/>
            <a:ext cx="1327598" cy="540242"/>
          </a:xfrm>
          <a:prstGeom prst="rect">
            <a:avLst/>
          </a:prstGeom>
        </p:spPr>
      </p:pic>
      <p:pic>
        <p:nvPicPr>
          <p:cNvPr id="4" name="Picture 3">
            <a:extLst>
              <a:ext uri="{FF2B5EF4-FFF2-40B4-BE49-F238E27FC236}">
                <a16:creationId xmlns:a16="http://schemas.microsoft.com/office/drawing/2014/main" id="{2AADC70C-9540-301A-AC0E-1826AEC5EC18}"/>
              </a:ext>
            </a:extLst>
          </p:cNvPr>
          <p:cNvPicPr>
            <a:picLocks noChangeAspect="1"/>
          </p:cNvPicPr>
          <p:nvPr/>
        </p:nvPicPr>
        <p:blipFill>
          <a:blip r:embed="rId4" cstate="print">
            <a:extLst>
              <a:ext uri="{28A0092B-C50C-407E-A947-70E740481C1C}">
                <a14:useLocalDpi xmlns:a14="http://schemas.microsoft.com/office/drawing/2010/main" val="0"/>
              </a:ext>
            </a:extLst>
          </a:blip>
          <a:srcRect l="5842" t="8072" r="7752" b="4962"/>
          <a:stretch/>
        </p:blipFill>
        <p:spPr>
          <a:xfrm>
            <a:off x="2551813" y="847497"/>
            <a:ext cx="3941135" cy="3892719"/>
          </a:xfrm>
          <a:prstGeom prst="rect">
            <a:avLst/>
          </a:prstGeom>
        </p:spPr>
      </p:pic>
    </p:spTree>
    <p:extLst>
      <p:ext uri="{BB962C8B-B14F-4D97-AF65-F5344CB8AC3E}">
        <p14:creationId xmlns:p14="http://schemas.microsoft.com/office/powerpoint/2010/main" val="493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66"/>
              <a:t>From the MDGs to the SDGs (Sustainable Development Goals )</a:t>
            </a:r>
            <a:endParaRPr sz="2466"/>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r>
              <a:rPr lang="en"/>
              <a:t> </a:t>
            </a:r>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The </a:t>
            </a:r>
            <a:r>
              <a:rPr lang="en" i="1"/>
              <a:t>Sustainable Development Goals</a:t>
            </a:r>
            <a:r>
              <a:rPr lang="en"/>
              <a:t> (SDGs) aim to transform our world. They are a call to action to </a:t>
            </a:r>
            <a:r>
              <a:rPr lang="en" b="1"/>
              <a:t>end poverty and inequality</a:t>
            </a:r>
            <a:r>
              <a:rPr lang="en"/>
              <a:t>, </a:t>
            </a:r>
            <a:r>
              <a:rPr lang="en" b="1"/>
              <a:t>protect the planet</a:t>
            </a:r>
            <a:r>
              <a:rPr lang="en"/>
              <a:t>, and ensure that all people enjoy </a:t>
            </a:r>
            <a:r>
              <a:rPr lang="en" b="1"/>
              <a:t>health, justice and prosperity</a:t>
            </a:r>
            <a:r>
              <a:rPr lang="en"/>
              <a:t>.</a:t>
            </a:r>
            <a:endParaRPr/>
          </a:p>
          <a:p>
            <a:pPr marL="0" lvl="0" indent="0" algn="l" rtl="0">
              <a:spcBef>
                <a:spcPts val="1200"/>
              </a:spcBef>
              <a:spcAft>
                <a:spcPts val="0"/>
              </a:spcAft>
              <a:buNone/>
            </a:pPr>
            <a:r>
              <a:rPr lang="en"/>
              <a:t>What are the differences?</a:t>
            </a:r>
            <a:endParaRPr/>
          </a:p>
          <a:p>
            <a:pPr marL="0" lvl="0" indent="0" algn="l" rtl="0">
              <a:spcBef>
                <a:spcPts val="1200"/>
              </a:spcBef>
              <a:spcAft>
                <a:spcPts val="0"/>
              </a:spcAft>
              <a:buNone/>
            </a:pPr>
            <a:r>
              <a:rPr lang="en"/>
              <a:t>The new Goals are universal and apply to all countries, whereas the MDGs were intended for action in developing countries only.  SDGs added:</a:t>
            </a:r>
            <a:endParaRPr/>
          </a:p>
          <a:p>
            <a:pPr marL="457200" lvl="0" indent="-342900" algn="l" rtl="0">
              <a:spcBef>
                <a:spcPts val="1200"/>
              </a:spcBef>
              <a:spcAft>
                <a:spcPts val="0"/>
              </a:spcAft>
              <a:buSzPts val="1800"/>
              <a:buChar char="●"/>
            </a:pPr>
            <a:r>
              <a:rPr lang="en"/>
              <a:t>Integration of Environmental Sustainability</a:t>
            </a:r>
            <a:endParaRPr/>
          </a:p>
          <a:p>
            <a:pPr marL="457200" lvl="0" indent="-342900" algn="l" rtl="0">
              <a:spcBef>
                <a:spcPts val="0"/>
              </a:spcBef>
              <a:spcAft>
                <a:spcPts val="0"/>
              </a:spcAft>
              <a:buSzPts val="1800"/>
              <a:buChar char="●"/>
            </a:pPr>
            <a:r>
              <a:rPr lang="en"/>
              <a:t>Emphasis on Partnerships</a:t>
            </a:r>
            <a:endParaRPr/>
          </a:p>
          <a:p>
            <a:pPr marL="457200" lvl="0" indent="-342900" algn="l" rtl="0">
              <a:spcBef>
                <a:spcPts val="0"/>
              </a:spcBef>
              <a:spcAft>
                <a:spcPts val="0"/>
              </a:spcAft>
              <a:buSzPts val="1800"/>
              <a:buChar char="●"/>
            </a:pPr>
            <a:r>
              <a:rPr lang="en"/>
              <a:t>Data-Driven Monitoring and Accountability</a:t>
            </a:r>
            <a:endParaRPr/>
          </a:p>
          <a:p>
            <a:pPr marL="457200" lvl="0" indent="-342900" algn="l" rtl="0">
              <a:spcBef>
                <a:spcPts val="0"/>
              </a:spcBef>
              <a:spcAft>
                <a:spcPts val="0"/>
              </a:spcAft>
              <a:buSzPts val="1800"/>
              <a:buChar char="●"/>
            </a:pPr>
            <a:r>
              <a:rPr lang="en"/>
              <a:t>Adaptability and Long-Term Vision</a:t>
            </a:r>
            <a:endParaRPr/>
          </a:p>
        </p:txBody>
      </p:sp>
      <p:pic>
        <p:nvPicPr>
          <p:cNvPr id="3" name="Picture 2" descr="A purple logo with a shield&#10;&#10;Description automatically generated">
            <a:extLst>
              <a:ext uri="{FF2B5EF4-FFF2-40B4-BE49-F238E27FC236}">
                <a16:creationId xmlns:a16="http://schemas.microsoft.com/office/drawing/2014/main" id="{BDBFDB9A-CDF5-D2E9-CED9-8BE7205AA0B0}"/>
              </a:ext>
            </a:extLst>
          </p:cNvPr>
          <p:cNvPicPr>
            <a:picLocks noChangeAspect="1"/>
          </p:cNvPicPr>
          <p:nvPr/>
        </p:nvPicPr>
        <p:blipFill>
          <a:blip r:embed="rId3"/>
          <a:stretch>
            <a:fillRect/>
          </a:stretch>
        </p:blipFill>
        <p:spPr>
          <a:xfrm>
            <a:off x="7816134" y="4273707"/>
            <a:ext cx="1327598" cy="540242"/>
          </a:xfrm>
          <a:prstGeom prst="rect">
            <a:avLst/>
          </a:prstGeom>
        </p:spPr>
      </p:pic>
    </p:spTree>
    <p:extLst>
      <p:ext uri="{BB962C8B-B14F-4D97-AF65-F5344CB8AC3E}">
        <p14:creationId xmlns:p14="http://schemas.microsoft.com/office/powerpoint/2010/main" val="231593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 y="171450"/>
            <a:ext cx="8660675" cy="1371600"/>
          </a:xfrm>
        </p:spPr>
        <p:txBody>
          <a:bodyPr>
            <a:noAutofit/>
          </a:bodyPr>
          <a:lstStyle/>
          <a:p>
            <a:r>
              <a:rPr lang="en-US" sz="2700" b="1" dirty="0">
                <a:solidFill>
                  <a:srgbClr val="FF0000"/>
                </a:solidFill>
              </a:rPr>
              <a:t>Shifting Baselines! </a:t>
            </a:r>
            <a:br>
              <a:rPr lang="en-US" sz="2700" b="1" dirty="0">
                <a:solidFill>
                  <a:srgbClr val="FF0000"/>
                </a:solidFill>
              </a:rPr>
            </a:br>
            <a:r>
              <a:rPr lang="en-US" sz="2250" b="1" dirty="0">
                <a:solidFill>
                  <a:srgbClr val="FF0000"/>
                </a:solidFill>
              </a:rPr>
              <a:t>Each generation considers its own experience normal and change is overlooked</a:t>
            </a:r>
            <a:endParaRPr lang="en-US" sz="2700" b="1" dirty="0"/>
          </a:p>
        </p:txBody>
      </p:sp>
      <p:sp>
        <p:nvSpPr>
          <p:cNvPr id="3" name="TextBox 2">
            <a:extLst>
              <a:ext uri="{FF2B5EF4-FFF2-40B4-BE49-F238E27FC236}">
                <a16:creationId xmlns:a16="http://schemas.microsoft.com/office/drawing/2014/main" id="{AE4C25A6-7140-F55E-1028-18BEE85612B9}"/>
              </a:ext>
            </a:extLst>
          </p:cNvPr>
          <p:cNvSpPr txBox="1"/>
          <p:nvPr/>
        </p:nvSpPr>
        <p:spPr>
          <a:xfrm>
            <a:off x="1985555" y="2540726"/>
            <a:ext cx="4794069" cy="2377574"/>
          </a:xfrm>
          <a:prstGeom prst="rect">
            <a:avLst/>
          </a:prstGeom>
          <a:noFill/>
        </p:spPr>
        <p:txBody>
          <a:bodyPr wrap="square" rtlCol="0">
            <a:spAutoFit/>
          </a:bodyPr>
          <a:lstStyle/>
          <a:p>
            <a:r>
              <a:rPr lang="en-US" sz="1650" b="1" dirty="0"/>
              <a:t>Pacific Islands: extinctions of New Zealand’s moas, others generally viewed as result of first human arrivals &lt;1000ya</a:t>
            </a:r>
          </a:p>
          <a:p>
            <a:endParaRPr lang="en-US" sz="1650" b="1" dirty="0"/>
          </a:p>
          <a:p>
            <a:r>
              <a:rPr lang="en-US" sz="1650" b="1" dirty="0"/>
              <a:t>Many other birds, especially flightless, also disappeared across the Pacific, elsewhere</a:t>
            </a:r>
          </a:p>
          <a:p>
            <a:endParaRPr lang="en-US" sz="1650" b="1" dirty="0"/>
          </a:p>
          <a:p>
            <a:r>
              <a:rPr lang="en-US" sz="1650" b="1" dirty="0"/>
              <a:t>Suggest human arrival consistently associated with extinctions</a:t>
            </a:r>
          </a:p>
        </p:txBody>
      </p:sp>
      <p:sp>
        <p:nvSpPr>
          <p:cNvPr id="4" name="Title 1">
            <a:extLst>
              <a:ext uri="{FF2B5EF4-FFF2-40B4-BE49-F238E27FC236}">
                <a16:creationId xmlns:a16="http://schemas.microsoft.com/office/drawing/2014/main" id="{0AD294C4-B16B-2167-7D6A-D27A133D80EB}"/>
              </a:ext>
            </a:extLst>
          </p:cNvPr>
          <p:cNvSpPr txBox="1">
            <a:spLocks/>
          </p:cNvSpPr>
          <p:nvPr/>
        </p:nvSpPr>
        <p:spPr bwMode="auto">
          <a:xfrm>
            <a:off x="1815738" y="1418953"/>
            <a:ext cx="5120640" cy="86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br>
              <a:rPr lang="en-US" sz="2700" b="1" dirty="0">
                <a:solidFill>
                  <a:schemeClr val="tx1"/>
                </a:solidFill>
              </a:rPr>
            </a:br>
            <a:r>
              <a:rPr lang="en-US" sz="2700" b="1" dirty="0">
                <a:solidFill>
                  <a:schemeClr val="tx1"/>
                </a:solidFill>
              </a:rPr>
              <a:t>When did current mass extinction start?</a:t>
            </a:r>
          </a:p>
        </p:txBody>
      </p:sp>
      <p:pic>
        <p:nvPicPr>
          <p:cNvPr id="5" name="Picture 4">
            <a:extLst>
              <a:ext uri="{FF2B5EF4-FFF2-40B4-BE49-F238E27FC236}">
                <a16:creationId xmlns:a16="http://schemas.microsoft.com/office/drawing/2014/main" id="{BE6D6AD2-E8FF-7F6B-3AD5-80E9D5E847A5}"/>
              </a:ext>
            </a:extLst>
          </p:cNvPr>
          <p:cNvPicPr>
            <a:picLocks noChangeAspect="1"/>
          </p:cNvPicPr>
          <p:nvPr/>
        </p:nvPicPr>
        <p:blipFill>
          <a:blip r:embed="rId2"/>
          <a:stretch>
            <a:fillRect/>
          </a:stretch>
        </p:blipFill>
        <p:spPr>
          <a:xfrm>
            <a:off x="7187912" y="1815737"/>
            <a:ext cx="1799335" cy="2991394"/>
          </a:xfrm>
          <a:prstGeom prst="rect">
            <a:avLst/>
          </a:prstGeom>
        </p:spPr>
      </p:pic>
      <p:pic>
        <p:nvPicPr>
          <p:cNvPr id="6" name="Picture 5">
            <a:extLst>
              <a:ext uri="{FF2B5EF4-FFF2-40B4-BE49-F238E27FC236}">
                <a16:creationId xmlns:a16="http://schemas.microsoft.com/office/drawing/2014/main" id="{43BEF48E-B6F7-3659-EA5F-2998E071A0FF}"/>
              </a:ext>
            </a:extLst>
          </p:cNvPr>
          <p:cNvPicPr>
            <a:picLocks noChangeAspect="1"/>
          </p:cNvPicPr>
          <p:nvPr/>
        </p:nvPicPr>
        <p:blipFill>
          <a:blip r:embed="rId3"/>
          <a:stretch>
            <a:fillRect/>
          </a:stretch>
        </p:blipFill>
        <p:spPr>
          <a:xfrm>
            <a:off x="78378" y="1841865"/>
            <a:ext cx="1859835" cy="2690948"/>
          </a:xfrm>
          <a:prstGeom prst="rect">
            <a:avLst/>
          </a:prstGeom>
        </p:spPr>
      </p:pic>
    </p:spTree>
    <p:extLst>
      <p:ext uri="{BB962C8B-B14F-4D97-AF65-F5344CB8AC3E}">
        <p14:creationId xmlns:p14="http://schemas.microsoft.com/office/powerpoint/2010/main" val="368900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8262"/>
            <a:ext cx="6229350" cy="1377638"/>
          </a:xfrm>
        </p:spPr>
        <p:txBody>
          <a:bodyPr>
            <a:noAutofit/>
          </a:bodyPr>
          <a:lstStyle/>
          <a:p>
            <a:r>
              <a:rPr lang="en-US" b="1" dirty="0"/>
              <a:t>Modern humans radiate from Africa starting about 120,000 years bp (other </a:t>
            </a:r>
            <a:r>
              <a:rPr lang="en-US" b="1" i="1" dirty="0"/>
              <a:t>Homo</a:t>
            </a:r>
            <a:r>
              <a:rPr lang="en-US" b="1" dirty="0"/>
              <a:t> already in Eurasia)</a:t>
            </a:r>
            <a:endParaRPr lang="ru-RU" b="1" dirty="0"/>
          </a:p>
        </p:txBody>
      </p:sp>
      <p:pic>
        <p:nvPicPr>
          <p:cNvPr id="5" name="Content Placeholder 4" descr="A global map shows human dispersals from Africa, starting 200,000 years ago. For example, humans arrived in southern India 38,000 years ago. Three dispersals are emphasized. Humans began expanding to continents beyond Africa 120,000 years ago, migrated into the New World 16,000 years ago, and arrived at the southern tip of South America 14,500 years ago.">
            <a:extLst>
              <a:ext uri="{FF2B5EF4-FFF2-40B4-BE49-F238E27FC236}">
                <a16:creationId xmlns:a16="http://schemas.microsoft.com/office/drawing/2014/main" id="{2C5832DD-3ECE-44AE-85E8-770C539E19C0}"/>
              </a:ext>
            </a:extLst>
          </p:cNvPr>
          <p:cNvPicPr>
            <a:picLocks noGrp="1" noChangeAspect="1"/>
          </p:cNvPicPr>
          <p:nvPr>
            <p:ph type="pic" sz="quarter" idx="12"/>
          </p:nvPr>
        </p:nvPicPr>
        <p:blipFill>
          <a:blip r:embed="rId3"/>
          <a:stretch>
            <a:fillRect/>
          </a:stretch>
        </p:blipFill>
        <p:spPr>
          <a:xfrm>
            <a:off x="1154592" y="1670415"/>
            <a:ext cx="6807879" cy="3301635"/>
          </a:xfrm>
        </p:spPr>
      </p:pic>
    </p:spTree>
    <p:extLst>
      <p:ext uri="{BB962C8B-B14F-4D97-AF65-F5344CB8AC3E}">
        <p14:creationId xmlns:p14="http://schemas.microsoft.com/office/powerpoint/2010/main" val="200346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2"/>
          <p:cNvSpPr txBox="1"/>
          <p:nvPr/>
        </p:nvSpPr>
        <p:spPr>
          <a:xfrm>
            <a:off x="3573608" y="4985283"/>
            <a:ext cx="4445147" cy="128889"/>
          </a:xfrm>
          <a:prstGeom prst="rect">
            <a:avLst/>
          </a:prstGeom>
          <a:noFill/>
          <a:ln>
            <a:noFill/>
          </a:ln>
        </p:spPr>
        <p:txBody>
          <a:bodyPr lIns="67500" tIns="33750" rIns="67500" bIns="33750"/>
          <a:lstStyle/>
          <a:p>
            <a:r>
              <a:rPr lang="en-US" sz="600" b="1" spc="-1" dirty="0">
                <a:solidFill>
                  <a:srgbClr val="0054A6"/>
                </a:solidFill>
              </a:rPr>
              <a:t>Geological Journal, Volume: 50, Issue: 3, Pages: 338-363, First published: 20 December 2014, DOI: (10.1002/gj.2633) </a:t>
            </a:r>
            <a:endParaRPr lang="en-US" sz="600" spc="-1" dirty="0"/>
          </a:p>
        </p:txBody>
      </p:sp>
      <p:pic>
        <p:nvPicPr>
          <p:cNvPr id="47" name="Main graphic"/>
          <p:cNvPicPr>
            <a:picLocks noChangeAspect="1"/>
          </p:cNvPicPr>
          <p:nvPr/>
        </p:nvPicPr>
        <p:blipFill>
          <a:blip r:embed="rId3"/>
          <a:stretch/>
        </p:blipFill>
        <p:spPr>
          <a:xfrm>
            <a:off x="4038796" y="65890"/>
            <a:ext cx="1472100" cy="1970310"/>
          </a:xfrm>
          <a:prstGeom prst="rect">
            <a:avLst/>
          </a:prstGeom>
          <a:ln>
            <a:noFill/>
          </a:ln>
        </p:spPr>
      </p:pic>
      <p:sp>
        <p:nvSpPr>
          <p:cNvPr id="2" name="TextShape 1">
            <a:extLst>
              <a:ext uri="{FF2B5EF4-FFF2-40B4-BE49-F238E27FC236}">
                <a16:creationId xmlns:a16="http://schemas.microsoft.com/office/drawing/2014/main" id="{87B20A92-BE05-999D-C266-DB1B127822B7}"/>
              </a:ext>
            </a:extLst>
          </p:cNvPr>
          <p:cNvSpPr txBox="1"/>
          <p:nvPr/>
        </p:nvSpPr>
        <p:spPr>
          <a:xfrm>
            <a:off x="4254599" y="2171700"/>
            <a:ext cx="769500" cy="171450"/>
          </a:xfrm>
          <a:prstGeom prst="rect">
            <a:avLst/>
          </a:prstGeom>
          <a:noFill/>
          <a:ln>
            <a:noFill/>
          </a:ln>
        </p:spPr>
        <p:txBody>
          <a:bodyPr lIns="67500" tIns="35100" rIns="67500" bIns="35100"/>
          <a:lstStyle/>
          <a:p>
            <a:r>
              <a:rPr lang="en-US" sz="825" spc="-1" dirty="0"/>
              <a:t>S Asia</a:t>
            </a:r>
          </a:p>
        </p:txBody>
      </p:sp>
      <p:pic>
        <p:nvPicPr>
          <p:cNvPr id="4" name="Main graphic">
            <a:extLst>
              <a:ext uri="{FF2B5EF4-FFF2-40B4-BE49-F238E27FC236}">
                <a16:creationId xmlns:a16="http://schemas.microsoft.com/office/drawing/2014/main" id="{0BA04866-6CDD-3DA8-2B75-A4F0919D3E9B}"/>
              </a:ext>
            </a:extLst>
          </p:cNvPr>
          <p:cNvPicPr>
            <a:picLocks noChangeAspect="1"/>
          </p:cNvPicPr>
          <p:nvPr/>
        </p:nvPicPr>
        <p:blipFill>
          <a:blip r:embed="rId4"/>
          <a:stretch/>
        </p:blipFill>
        <p:spPr>
          <a:xfrm>
            <a:off x="1967596" y="96048"/>
            <a:ext cx="1485900" cy="2102873"/>
          </a:xfrm>
          <a:prstGeom prst="rect">
            <a:avLst/>
          </a:prstGeom>
          <a:ln>
            <a:noFill/>
          </a:ln>
        </p:spPr>
      </p:pic>
      <p:sp>
        <p:nvSpPr>
          <p:cNvPr id="5" name="TextShape 1">
            <a:extLst>
              <a:ext uri="{FF2B5EF4-FFF2-40B4-BE49-F238E27FC236}">
                <a16:creationId xmlns:a16="http://schemas.microsoft.com/office/drawing/2014/main" id="{0E672E40-98AD-718A-F8C9-FAC4E8B557E5}"/>
              </a:ext>
            </a:extLst>
          </p:cNvPr>
          <p:cNvSpPr txBox="1"/>
          <p:nvPr/>
        </p:nvSpPr>
        <p:spPr>
          <a:xfrm>
            <a:off x="2281234" y="2228850"/>
            <a:ext cx="1172262" cy="171450"/>
          </a:xfrm>
          <a:prstGeom prst="rect">
            <a:avLst/>
          </a:prstGeom>
          <a:noFill/>
          <a:ln>
            <a:noFill/>
          </a:ln>
        </p:spPr>
        <p:txBody>
          <a:bodyPr lIns="67500" tIns="35100" rIns="67500" bIns="35100"/>
          <a:lstStyle/>
          <a:p>
            <a:r>
              <a:rPr lang="en-US" sz="825" spc="-1" dirty="0"/>
              <a:t>Sub-Saharan Africa</a:t>
            </a:r>
          </a:p>
        </p:txBody>
      </p:sp>
      <p:pic>
        <p:nvPicPr>
          <p:cNvPr id="6" name="Main graphic">
            <a:extLst>
              <a:ext uri="{FF2B5EF4-FFF2-40B4-BE49-F238E27FC236}">
                <a16:creationId xmlns:a16="http://schemas.microsoft.com/office/drawing/2014/main" id="{F950E9E2-EE18-BFB3-467A-DCCBDD73F177}"/>
              </a:ext>
            </a:extLst>
          </p:cNvPr>
          <p:cNvPicPr>
            <a:picLocks noChangeAspect="1"/>
          </p:cNvPicPr>
          <p:nvPr/>
        </p:nvPicPr>
        <p:blipFill>
          <a:blip r:embed="rId5"/>
          <a:stretch/>
        </p:blipFill>
        <p:spPr>
          <a:xfrm>
            <a:off x="6196696" y="2711798"/>
            <a:ext cx="2009777" cy="1923969"/>
          </a:xfrm>
          <a:prstGeom prst="rect">
            <a:avLst/>
          </a:prstGeom>
          <a:ln>
            <a:noFill/>
          </a:ln>
        </p:spPr>
      </p:pic>
      <p:sp>
        <p:nvSpPr>
          <p:cNvPr id="7" name="TextShape 1">
            <a:extLst>
              <a:ext uri="{FF2B5EF4-FFF2-40B4-BE49-F238E27FC236}">
                <a16:creationId xmlns:a16="http://schemas.microsoft.com/office/drawing/2014/main" id="{D3888393-6DEC-A541-683E-CA440C62E2B4}"/>
              </a:ext>
            </a:extLst>
          </p:cNvPr>
          <p:cNvSpPr txBox="1"/>
          <p:nvPr/>
        </p:nvSpPr>
        <p:spPr>
          <a:xfrm>
            <a:off x="6930312" y="4724800"/>
            <a:ext cx="769500" cy="171450"/>
          </a:xfrm>
          <a:prstGeom prst="rect">
            <a:avLst/>
          </a:prstGeom>
          <a:noFill/>
          <a:ln>
            <a:noFill/>
          </a:ln>
        </p:spPr>
        <p:txBody>
          <a:bodyPr lIns="67500" tIns="35100" rIns="67500" bIns="35100"/>
          <a:lstStyle/>
          <a:p>
            <a:r>
              <a:rPr lang="en-US" sz="825" spc="-1" dirty="0"/>
              <a:t>Austrasia</a:t>
            </a:r>
          </a:p>
        </p:txBody>
      </p:sp>
      <p:pic>
        <p:nvPicPr>
          <p:cNvPr id="8" name="Main graphic">
            <a:extLst>
              <a:ext uri="{FF2B5EF4-FFF2-40B4-BE49-F238E27FC236}">
                <a16:creationId xmlns:a16="http://schemas.microsoft.com/office/drawing/2014/main" id="{B97DFAFF-040D-23F5-A6A4-19C321BFE083}"/>
              </a:ext>
            </a:extLst>
          </p:cNvPr>
          <p:cNvPicPr>
            <a:picLocks noChangeAspect="1"/>
          </p:cNvPicPr>
          <p:nvPr/>
        </p:nvPicPr>
        <p:blipFill>
          <a:blip r:embed="rId6"/>
          <a:stretch/>
        </p:blipFill>
        <p:spPr>
          <a:xfrm>
            <a:off x="1967596" y="2618828"/>
            <a:ext cx="1555268" cy="2140641"/>
          </a:xfrm>
          <a:prstGeom prst="rect">
            <a:avLst/>
          </a:prstGeom>
          <a:ln>
            <a:noFill/>
          </a:ln>
        </p:spPr>
      </p:pic>
      <p:sp>
        <p:nvSpPr>
          <p:cNvPr id="9" name="TextShape 1">
            <a:extLst>
              <a:ext uri="{FF2B5EF4-FFF2-40B4-BE49-F238E27FC236}">
                <a16:creationId xmlns:a16="http://schemas.microsoft.com/office/drawing/2014/main" id="{86C2CEBD-AFFF-4077-6F18-633355AC01F6}"/>
              </a:ext>
            </a:extLst>
          </p:cNvPr>
          <p:cNvSpPr txBox="1"/>
          <p:nvPr/>
        </p:nvSpPr>
        <p:spPr>
          <a:xfrm>
            <a:off x="2341096" y="4800600"/>
            <a:ext cx="769500" cy="171450"/>
          </a:xfrm>
          <a:prstGeom prst="rect">
            <a:avLst/>
          </a:prstGeom>
          <a:noFill/>
          <a:ln>
            <a:noFill/>
          </a:ln>
        </p:spPr>
        <p:txBody>
          <a:bodyPr lIns="67500" tIns="35100" rIns="67500" bIns="35100"/>
          <a:lstStyle/>
          <a:p>
            <a:r>
              <a:rPr lang="en-US" sz="825" spc="-1" dirty="0"/>
              <a:t>S America</a:t>
            </a:r>
          </a:p>
        </p:txBody>
      </p:sp>
      <p:pic>
        <p:nvPicPr>
          <p:cNvPr id="10" name="Main graphic">
            <a:extLst>
              <a:ext uri="{FF2B5EF4-FFF2-40B4-BE49-F238E27FC236}">
                <a16:creationId xmlns:a16="http://schemas.microsoft.com/office/drawing/2014/main" id="{FBA5027A-2F11-7CEA-6A46-276C12A35337}"/>
              </a:ext>
            </a:extLst>
          </p:cNvPr>
          <p:cNvPicPr>
            <a:picLocks noChangeAspect="1"/>
          </p:cNvPicPr>
          <p:nvPr/>
        </p:nvPicPr>
        <p:blipFill>
          <a:blip r:embed="rId7"/>
          <a:stretch/>
        </p:blipFill>
        <p:spPr>
          <a:xfrm>
            <a:off x="4101154" y="2571750"/>
            <a:ext cx="1604284" cy="2260136"/>
          </a:xfrm>
          <a:prstGeom prst="rect">
            <a:avLst/>
          </a:prstGeom>
          <a:ln>
            <a:noFill/>
          </a:ln>
        </p:spPr>
      </p:pic>
      <p:sp>
        <p:nvSpPr>
          <p:cNvPr id="11" name="TextShape 1">
            <a:extLst>
              <a:ext uri="{FF2B5EF4-FFF2-40B4-BE49-F238E27FC236}">
                <a16:creationId xmlns:a16="http://schemas.microsoft.com/office/drawing/2014/main" id="{B50D2183-4643-5DFE-6315-BB5149510B36}"/>
              </a:ext>
            </a:extLst>
          </p:cNvPr>
          <p:cNvSpPr txBox="1"/>
          <p:nvPr/>
        </p:nvSpPr>
        <p:spPr>
          <a:xfrm>
            <a:off x="3910696" y="4857750"/>
            <a:ext cx="2074423" cy="128889"/>
          </a:xfrm>
          <a:prstGeom prst="rect">
            <a:avLst/>
          </a:prstGeom>
          <a:noFill/>
          <a:ln>
            <a:noFill/>
          </a:ln>
        </p:spPr>
        <p:txBody>
          <a:bodyPr lIns="67500" tIns="35100" rIns="67500" bIns="35100"/>
          <a:lstStyle/>
          <a:p>
            <a:r>
              <a:rPr lang="en-US" sz="825" spc="-1" dirty="0"/>
              <a:t>N America (low latitudes; higher similar)</a:t>
            </a:r>
          </a:p>
        </p:txBody>
      </p:sp>
      <p:pic>
        <p:nvPicPr>
          <p:cNvPr id="12" name="Main graphic">
            <a:extLst>
              <a:ext uri="{FF2B5EF4-FFF2-40B4-BE49-F238E27FC236}">
                <a16:creationId xmlns:a16="http://schemas.microsoft.com/office/drawing/2014/main" id="{A191A00C-236F-E7FB-6486-9A0FCB5729F1}"/>
              </a:ext>
            </a:extLst>
          </p:cNvPr>
          <p:cNvPicPr>
            <a:picLocks noChangeAspect="1"/>
          </p:cNvPicPr>
          <p:nvPr/>
        </p:nvPicPr>
        <p:blipFill>
          <a:blip r:embed="rId8"/>
          <a:stretch/>
        </p:blipFill>
        <p:spPr>
          <a:xfrm>
            <a:off x="6683171" y="110999"/>
            <a:ext cx="1521361" cy="2030849"/>
          </a:xfrm>
          <a:prstGeom prst="rect">
            <a:avLst/>
          </a:prstGeom>
          <a:ln>
            <a:noFill/>
          </a:ln>
        </p:spPr>
      </p:pic>
      <p:sp>
        <p:nvSpPr>
          <p:cNvPr id="13" name="TextShape 1">
            <a:extLst>
              <a:ext uri="{FF2B5EF4-FFF2-40B4-BE49-F238E27FC236}">
                <a16:creationId xmlns:a16="http://schemas.microsoft.com/office/drawing/2014/main" id="{34BFA1FE-A61E-E1A8-1E54-3C95CED2ACAE}"/>
              </a:ext>
            </a:extLst>
          </p:cNvPr>
          <p:cNvSpPr txBox="1"/>
          <p:nvPr/>
        </p:nvSpPr>
        <p:spPr>
          <a:xfrm>
            <a:off x="6838230" y="2216829"/>
            <a:ext cx="1314450" cy="153812"/>
          </a:xfrm>
          <a:prstGeom prst="rect">
            <a:avLst/>
          </a:prstGeom>
          <a:noFill/>
          <a:ln>
            <a:noFill/>
          </a:ln>
        </p:spPr>
        <p:txBody>
          <a:bodyPr lIns="67500" tIns="35100" rIns="67500" bIns="35100"/>
          <a:lstStyle/>
          <a:p>
            <a:r>
              <a:rPr lang="en-US" sz="825" spc="-1" dirty="0"/>
              <a:t>N Eurasia</a:t>
            </a:r>
          </a:p>
        </p:txBody>
      </p:sp>
      <p:sp>
        <p:nvSpPr>
          <p:cNvPr id="3" name="Title 1">
            <a:extLst>
              <a:ext uri="{FF2B5EF4-FFF2-40B4-BE49-F238E27FC236}">
                <a16:creationId xmlns:a16="http://schemas.microsoft.com/office/drawing/2014/main" id="{BF5E894A-E51B-0F1F-85D2-5CC076BEEA70}"/>
              </a:ext>
            </a:extLst>
          </p:cNvPr>
          <p:cNvSpPr>
            <a:spLocks noGrp="1"/>
          </p:cNvSpPr>
          <p:nvPr>
            <p:ph type="title"/>
          </p:nvPr>
        </p:nvSpPr>
        <p:spPr>
          <a:xfrm>
            <a:off x="48985" y="0"/>
            <a:ext cx="1884317" cy="2804160"/>
          </a:xfrm>
        </p:spPr>
        <p:txBody>
          <a:bodyPr>
            <a:noAutofit/>
          </a:bodyPr>
          <a:lstStyle/>
          <a:p>
            <a:r>
              <a:rPr lang="en-US" sz="2400" b="1" dirty="0"/>
              <a:t>Megafauna extinctions (&gt;~100lbs)</a:t>
            </a:r>
            <a:br>
              <a:rPr lang="en-US" sz="2400" b="1" dirty="0"/>
            </a:br>
            <a:br>
              <a:rPr lang="en-US" sz="2400" b="1" dirty="0"/>
            </a:br>
            <a:r>
              <a:rPr lang="en-US" sz="2400" b="1" dirty="0"/>
              <a:t>(though not in oceans, rivers)</a:t>
            </a:r>
            <a:endParaRPr lang="ru-RU" sz="2400" b="1" dirty="0"/>
          </a:p>
        </p:txBody>
      </p:sp>
    </p:spTree>
    <p:extLst>
      <p:ext uri="{BB962C8B-B14F-4D97-AF65-F5344CB8AC3E}">
        <p14:creationId xmlns:p14="http://schemas.microsoft.com/office/powerpoint/2010/main" val="15356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57150"/>
            <a:ext cx="6767747" cy="519931"/>
          </a:xfrm>
        </p:spPr>
        <p:txBody>
          <a:bodyPr>
            <a:noAutofit/>
          </a:bodyPr>
          <a:lstStyle/>
          <a:p>
            <a:r>
              <a:rPr lang="en-US" sz="2700" b="1" dirty="0"/>
              <a:t>Continued on islands, later</a:t>
            </a:r>
          </a:p>
        </p:txBody>
      </p:sp>
      <p:sp>
        <p:nvSpPr>
          <p:cNvPr id="4" name="TextBox 3"/>
          <p:cNvSpPr txBox="1"/>
          <p:nvPr/>
        </p:nvSpPr>
        <p:spPr>
          <a:xfrm>
            <a:off x="1200150" y="577081"/>
            <a:ext cx="6743700" cy="1107996"/>
          </a:xfrm>
          <a:prstGeom prst="rect">
            <a:avLst/>
          </a:prstGeom>
          <a:noFill/>
        </p:spPr>
        <p:txBody>
          <a:bodyPr wrap="square" rtlCol="0">
            <a:spAutoFit/>
          </a:bodyPr>
          <a:lstStyle/>
          <a:p>
            <a:r>
              <a:rPr lang="en-US" sz="1650" b="1" dirty="0"/>
              <a:t>Started well before the wave of European </a:t>
            </a:r>
            <a:r>
              <a:rPr lang="en-US" sz="1650" b="1" dirty="0" err="1"/>
              <a:t>colonizations</a:t>
            </a:r>
            <a:r>
              <a:rPr lang="en-US" sz="1650" b="1" dirty="0"/>
              <a:t>—islands (especially Pacific—others less definitive)</a:t>
            </a:r>
          </a:p>
          <a:p>
            <a:r>
              <a:rPr lang="en-US" sz="1650" b="1" dirty="0"/>
              <a:t>-hunting, introductions, habitat change; often large species, flightless birds</a:t>
            </a:r>
          </a:p>
        </p:txBody>
      </p:sp>
      <p:pic>
        <p:nvPicPr>
          <p:cNvPr id="6" name="Picture 5">
            <a:extLst>
              <a:ext uri="{FF2B5EF4-FFF2-40B4-BE49-F238E27FC236}">
                <a16:creationId xmlns:a16="http://schemas.microsoft.com/office/drawing/2014/main" id="{5B131265-DBAC-CDCC-29BF-5B770D2FE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103" y="1785543"/>
            <a:ext cx="6767747" cy="3243657"/>
          </a:xfrm>
          <a:prstGeom prst="rect">
            <a:avLst/>
          </a:prstGeom>
        </p:spPr>
      </p:pic>
      <p:sp>
        <p:nvSpPr>
          <p:cNvPr id="3" name="TextBox 2">
            <a:extLst>
              <a:ext uri="{FF2B5EF4-FFF2-40B4-BE49-F238E27FC236}">
                <a16:creationId xmlns:a16="http://schemas.microsoft.com/office/drawing/2014/main" id="{0702DD16-C485-3C66-2C73-E28613290187}"/>
              </a:ext>
            </a:extLst>
          </p:cNvPr>
          <p:cNvSpPr txBox="1"/>
          <p:nvPr/>
        </p:nvSpPr>
        <p:spPr>
          <a:xfrm>
            <a:off x="1200150" y="2098544"/>
            <a:ext cx="1200150" cy="969496"/>
          </a:xfrm>
          <a:prstGeom prst="rect">
            <a:avLst/>
          </a:prstGeom>
          <a:noFill/>
        </p:spPr>
        <p:txBody>
          <a:bodyPr wrap="square" rtlCol="0">
            <a:spAutoFit/>
          </a:bodyPr>
          <a:lstStyle/>
          <a:p>
            <a:r>
              <a:rPr lang="en-US" sz="1425" b="1" dirty="0">
                <a:solidFill>
                  <a:srgbClr val="FF0000"/>
                </a:solidFill>
              </a:rPr>
              <a:t>Red: pre-European</a:t>
            </a:r>
          </a:p>
          <a:p>
            <a:r>
              <a:rPr lang="en-US" sz="1425" b="1" dirty="0">
                <a:solidFill>
                  <a:srgbClr val="0070C0"/>
                </a:solidFill>
              </a:rPr>
              <a:t>Blue: European</a:t>
            </a:r>
          </a:p>
        </p:txBody>
      </p:sp>
    </p:spTree>
    <p:extLst>
      <p:ext uri="{BB962C8B-B14F-4D97-AF65-F5344CB8AC3E}">
        <p14:creationId xmlns:p14="http://schemas.microsoft.com/office/powerpoint/2010/main" val="40478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8C47C8D0CB1843B4721C104A7F38D0" ma:contentTypeVersion="6" ma:contentTypeDescription="Create a new document." ma:contentTypeScope="" ma:versionID="da9adb3973c9f9e68d93e24fbd44d9f8">
  <xsd:schema xmlns:xsd="http://www.w3.org/2001/XMLSchema" xmlns:xs="http://www.w3.org/2001/XMLSchema" xmlns:p="http://schemas.microsoft.com/office/2006/metadata/properties" xmlns:ns2="8c10a437-9e01-4689-9142-e8cd2ea3f239" xmlns:ns3="7ca989a7-0ba6-448a-9551-fa8bba2ada29" targetNamespace="http://schemas.microsoft.com/office/2006/metadata/properties" ma:root="true" ma:fieldsID="1757e83925aab2723fc7b7cc515761cb" ns2:_="" ns3:_="">
    <xsd:import namespace="8c10a437-9e01-4689-9142-e8cd2ea3f239"/>
    <xsd:import namespace="7ca989a7-0ba6-448a-9551-fa8bba2ada2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0a437-9e01-4689-9142-e8cd2ea3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a989a7-0ba6-448a-9551-fa8bba2ada2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94E1CD-4301-4200-AAD6-94F9D9AF408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5F49296-98D6-4B93-BB14-5A42F7566F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10a437-9e01-4689-9142-e8cd2ea3f239"/>
    <ds:schemaRef ds:uri="7ca989a7-0ba6-448a-9551-fa8bba2ad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7BAAE5-C6AC-4CFC-8B28-CC4BD38E50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992</TotalTime>
  <Words>2782</Words>
  <Application>Microsoft Office PowerPoint</Application>
  <PresentationFormat>On-screen Show (16:9)</PresentationFormat>
  <Paragraphs>292</Paragraphs>
  <Slides>56</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DDG_ProximaNova</vt:lpstr>
      <vt:lpstr>Frutiger Neue</vt:lpstr>
      <vt:lpstr>Times</vt:lpstr>
      <vt:lpstr>Times New Roman</vt:lpstr>
      <vt:lpstr>ヒラギノ角ゴ Pro W3</vt:lpstr>
      <vt:lpstr>Simple Light</vt:lpstr>
      <vt:lpstr>What is sustainability?</vt:lpstr>
      <vt:lpstr>SUSTAINABILITY </vt:lpstr>
      <vt:lpstr>SUSTAINABILITY </vt:lpstr>
      <vt:lpstr>The diversity of life</vt:lpstr>
      <vt:lpstr>Entering a sixth mass extinction?</vt:lpstr>
      <vt:lpstr>Shifting Baselines!  Each generation considers its own experience normal and change is overlooked</vt:lpstr>
      <vt:lpstr>Modern humans radiate from Africa starting about 120,000 years bp (other Homo already in Eurasia)</vt:lpstr>
      <vt:lpstr>Megafauna extinctions (&gt;~100lbs)  (though not in oceans, rivers)</vt:lpstr>
      <vt:lpstr>Continued on islands, later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2023 state of the climate report: Entering uncharted territory   Ripple et al. 2023  Have aerosols been protecting us?</vt:lpstr>
      <vt:lpstr>PowerPoint Presentation</vt:lpstr>
      <vt:lpstr>PowerPoint Presentation</vt:lpstr>
      <vt:lpstr>PowerPoint Presentation</vt:lpstr>
      <vt:lpstr>PowerPoint Presentation</vt:lpstr>
      <vt:lpstr>PowerPoint Presentation</vt:lpstr>
      <vt:lpstr>Global Warming Worldwide, 2024</vt:lpstr>
      <vt:lpstr>PowerPoint Presentation</vt:lpstr>
      <vt:lpstr>HISTORY OF ENVIRONMENTAL ACCORDS </vt:lpstr>
      <vt:lpstr>Global Warming Worldwide, 2024</vt:lpstr>
      <vt:lpstr>PowerPoint Presentation</vt:lpstr>
      <vt:lpstr>3 Pillars of Sustainability fostering Sustainable Development</vt:lpstr>
      <vt:lpstr>3-Nested Dependencies Model:  Bob Doppelt, The Power of Sustainable Thinking (2010)</vt:lpstr>
      <vt:lpstr>Ranking the 17 Goals…</vt:lpstr>
      <vt:lpstr>Can we slow extinctions, warming, avoid catastrophe?</vt:lpstr>
      <vt:lpstr>What Can I Do?</vt:lpstr>
      <vt:lpstr>PowerPoint Presentation</vt:lpstr>
      <vt:lpstr>PowerPoint Presentation</vt:lpstr>
      <vt:lpstr>PowerPoint Presentation</vt:lpstr>
      <vt:lpstr>Global Biodiversity Hotspot #36 – North American Coastal Plain</vt:lpstr>
      <vt:lpstr>Greenville Environmental Advisory Commission</vt:lpstr>
      <vt:lpstr>2024 Accomplishments </vt:lpstr>
      <vt:lpstr>PowerPoint Presentation</vt:lpstr>
      <vt:lpstr>PowerPoint Presentation</vt:lpstr>
      <vt:lpstr>PowerPoint Presentation</vt:lpstr>
      <vt:lpstr>PowerPoint Presentation</vt:lpstr>
      <vt:lpstr>Systems-Thinking Approach to Sustainable Solutions:</vt:lpstr>
      <vt:lpstr>2023 - Breaking records - 1.50 C to 20C - A World That’s Hot and Getting Hotter</vt:lpstr>
      <vt:lpstr>Climate Change Feedback Loops:</vt:lpstr>
      <vt:lpstr>PowerPoint Presentation</vt:lpstr>
      <vt:lpstr>PowerPoint Presentation</vt:lpstr>
      <vt:lpstr>Impact of Climate Change on Human Health</vt:lpstr>
      <vt:lpstr>Changes in climate, air/water chemistry often implicated in mass extinctions  Permian (vulcanism), Cretaceous (asteroid) most important --ignition of fossil fuels may have been important in end-Permian (Siberia) --also new results suggest oxygen depletion, ocean acidification, rising temperatures </vt:lpstr>
      <vt:lpstr>Triple Bottom Line Approach to Sustainable Business:</vt:lpstr>
      <vt:lpstr>Overharvesting</vt:lpstr>
      <vt:lpstr>Healthy Ecosystems</vt:lpstr>
      <vt:lpstr>Sustainable Development Goals at scale</vt:lpstr>
      <vt:lpstr>Planetary Boundary Model:  Johan Rockstrom, Stockholm Resilience Centre (2009)</vt:lpstr>
      <vt:lpstr>Donut Economics Model:  Kate Raworth, Oxfam Report (2012)</vt:lpstr>
      <vt:lpstr>From the MDGs to the SDGs (Sustainable Development Goals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sustainability?</dc:title>
  <dc:creator>Carwein, Chad Gregory</dc:creator>
  <cp:lastModifiedBy>Carwein, Chad Gregory</cp:lastModifiedBy>
  <cp:revision>117</cp:revision>
  <dcterms:modified xsi:type="dcterms:W3CDTF">2025-05-12T20:25:45Z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0x010100058C47C8D0CB1843B4721C104A7F38D0</vt:lpwstr>
  </property>
</Properties>
</file>