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306" r:id="rId6"/>
    <p:sldId id="319" r:id="rId7"/>
    <p:sldId id="318" r:id="rId8"/>
    <p:sldId id="317" r:id="rId9"/>
    <p:sldId id="316" r:id="rId10"/>
    <p:sldId id="315" r:id="rId11"/>
    <p:sldId id="335" r:id="rId12"/>
    <p:sldId id="313" r:id="rId13"/>
    <p:sldId id="312" r:id="rId14"/>
    <p:sldId id="266" r:id="rId15"/>
    <p:sldId id="311" r:id="rId16"/>
    <p:sldId id="310" r:id="rId17"/>
    <p:sldId id="309" r:id="rId18"/>
    <p:sldId id="336" r:id="rId19"/>
    <p:sldId id="288" r:id="rId20"/>
    <p:sldId id="337" r:id="rId21"/>
    <p:sldId id="321" r:id="rId22"/>
    <p:sldId id="330" r:id="rId23"/>
    <p:sldId id="292" r:id="rId24"/>
    <p:sldId id="323" r:id="rId25"/>
    <p:sldId id="296" r:id="rId26"/>
    <p:sldId id="332" r:id="rId27"/>
    <p:sldId id="334" r:id="rId28"/>
    <p:sldId id="324" r:id="rId29"/>
    <p:sldId id="326" r:id="rId30"/>
    <p:sldId id="300" r:id="rId31"/>
    <p:sldId id="338" r:id="rId32"/>
    <p:sldId id="325" r:id="rId33"/>
    <p:sldId id="331" r:id="rId34"/>
    <p:sldId id="329" r:id="rId35"/>
    <p:sldId id="327" r:id="rId36"/>
    <p:sldId id="328" r:id="rId37"/>
    <p:sldId id="30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a:srgbClr val="00B050"/>
    <a:srgbClr val="FEC923"/>
    <a:srgbClr val="FFFF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3F754-458F-4574-969F-4F107F59B0FC}" v="4" dt="2025-05-13T13:34:16.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x, Kim" userId="a8ac31b4-0c49-4675-906a-78b19d5baa2d" providerId="ADAL" clId="{C5DBE39E-3C84-498F-A104-0021549C8BA7}"/>
    <pc:docChg chg="undo custSel addSld delSld modSld sldOrd">
      <pc:chgData name="Fox, Kim" userId="a8ac31b4-0c49-4675-906a-78b19d5baa2d" providerId="ADAL" clId="{C5DBE39E-3C84-498F-A104-0021549C8BA7}" dt="2025-05-09T20:55:49.366" v="537" actId="1076"/>
      <pc:docMkLst>
        <pc:docMk/>
      </pc:docMkLst>
      <pc:sldChg chg="delSp modSp mod">
        <pc:chgData name="Fox, Kim" userId="a8ac31b4-0c49-4675-906a-78b19d5baa2d" providerId="ADAL" clId="{C5DBE39E-3C84-498F-A104-0021549C8BA7}" dt="2025-05-08T19:31:42.121" v="26"/>
        <pc:sldMkLst>
          <pc:docMk/>
          <pc:sldMk cId="617854690" sldId="288"/>
        </pc:sldMkLst>
        <pc:spChg chg="del mod">
          <ac:chgData name="Fox, Kim" userId="a8ac31b4-0c49-4675-906a-78b19d5baa2d" providerId="ADAL" clId="{C5DBE39E-3C84-498F-A104-0021549C8BA7}" dt="2025-05-08T19:31:42.121" v="26"/>
          <ac:spMkLst>
            <pc:docMk/>
            <pc:sldMk cId="617854690" sldId="288"/>
            <ac:spMk id="3" creationId="{399FA1D2-3452-C522-803D-056129647A61}"/>
          </ac:spMkLst>
        </pc:spChg>
        <pc:spChg chg="mod">
          <ac:chgData name="Fox, Kim" userId="a8ac31b4-0c49-4675-906a-78b19d5baa2d" providerId="ADAL" clId="{C5DBE39E-3C84-498F-A104-0021549C8BA7}" dt="2025-05-08T19:30:59.901" v="19" actId="6549"/>
          <ac:spMkLst>
            <pc:docMk/>
            <pc:sldMk cId="617854690" sldId="288"/>
            <ac:spMk id="4" creationId="{E91A28CF-4AD2-123F-16B7-F1EB9AFE8420}"/>
          </ac:spMkLst>
        </pc:spChg>
        <pc:picChg chg="mod">
          <ac:chgData name="Fox, Kim" userId="a8ac31b4-0c49-4675-906a-78b19d5baa2d" providerId="ADAL" clId="{C5DBE39E-3C84-498F-A104-0021549C8BA7}" dt="2025-05-08T19:31:34.278" v="24" actId="1076"/>
          <ac:picMkLst>
            <pc:docMk/>
            <pc:sldMk cId="617854690" sldId="288"/>
            <ac:picMk id="7" creationId="{5EA448B7-A939-AD08-5F13-994485BD30B9}"/>
          </ac:picMkLst>
        </pc:picChg>
      </pc:sldChg>
      <pc:sldChg chg="add del">
        <pc:chgData name="Fox, Kim" userId="a8ac31b4-0c49-4675-906a-78b19d5baa2d" providerId="ADAL" clId="{C5DBE39E-3C84-498F-A104-0021549C8BA7}" dt="2025-05-08T19:52:52.065" v="244"/>
        <pc:sldMkLst>
          <pc:docMk/>
          <pc:sldMk cId="1933060532" sldId="292"/>
        </pc:sldMkLst>
      </pc:sldChg>
      <pc:sldChg chg="ord">
        <pc:chgData name="Fox, Kim" userId="a8ac31b4-0c49-4675-906a-78b19d5baa2d" providerId="ADAL" clId="{C5DBE39E-3C84-498F-A104-0021549C8BA7}" dt="2025-05-09T13:02:34.319" v="308"/>
        <pc:sldMkLst>
          <pc:docMk/>
          <pc:sldMk cId="2105000944" sldId="300"/>
        </pc:sldMkLst>
      </pc:sldChg>
      <pc:sldChg chg="delSp modSp mod">
        <pc:chgData name="Fox, Kim" userId="a8ac31b4-0c49-4675-906a-78b19d5baa2d" providerId="ADAL" clId="{C5DBE39E-3C84-498F-A104-0021549C8BA7}" dt="2025-05-08T19:40:40.474" v="161" actId="1076"/>
        <pc:sldMkLst>
          <pc:docMk/>
          <pc:sldMk cId="2653371777" sldId="304"/>
        </pc:sldMkLst>
        <pc:spChg chg="mod">
          <ac:chgData name="Fox, Kim" userId="a8ac31b4-0c49-4675-906a-78b19d5baa2d" providerId="ADAL" clId="{C5DBE39E-3C84-498F-A104-0021549C8BA7}" dt="2025-05-08T19:40:34.457" v="160" actId="1076"/>
          <ac:spMkLst>
            <pc:docMk/>
            <pc:sldMk cId="2653371777" sldId="304"/>
            <ac:spMk id="12" creationId="{1F8C84E3-4718-21F3-88CF-BB23CF30B02F}"/>
          </ac:spMkLst>
        </pc:spChg>
        <pc:spChg chg="del mod">
          <ac:chgData name="Fox, Kim" userId="a8ac31b4-0c49-4675-906a-78b19d5baa2d" providerId="ADAL" clId="{C5DBE39E-3C84-498F-A104-0021549C8BA7}" dt="2025-05-08T19:40:18.804" v="158" actId="478"/>
          <ac:spMkLst>
            <pc:docMk/>
            <pc:sldMk cId="2653371777" sldId="304"/>
            <ac:spMk id="13" creationId="{B4FDA4CA-C4E8-6239-5D77-9F0532131A83}"/>
          </ac:spMkLst>
        </pc:spChg>
        <pc:spChg chg="mod">
          <ac:chgData name="Fox, Kim" userId="a8ac31b4-0c49-4675-906a-78b19d5baa2d" providerId="ADAL" clId="{C5DBE39E-3C84-498F-A104-0021549C8BA7}" dt="2025-05-08T19:40:40.474" v="161" actId="1076"/>
          <ac:spMkLst>
            <pc:docMk/>
            <pc:sldMk cId="2653371777" sldId="304"/>
            <ac:spMk id="14" creationId="{D44F91DC-9C35-38F3-58E0-9B8F8C3DFC57}"/>
          </ac:spMkLst>
        </pc:spChg>
        <pc:picChg chg="mod">
          <ac:chgData name="Fox, Kim" userId="a8ac31b4-0c49-4675-906a-78b19d5baa2d" providerId="ADAL" clId="{C5DBE39E-3C84-498F-A104-0021549C8BA7}" dt="2025-05-08T19:40:34.457" v="160" actId="1076"/>
          <ac:picMkLst>
            <pc:docMk/>
            <pc:sldMk cId="2653371777" sldId="304"/>
            <ac:picMk id="6" creationId="{F8B833AB-CA9F-7562-4DC4-9D2AFF654479}"/>
          </ac:picMkLst>
        </pc:picChg>
        <pc:picChg chg="del">
          <ac:chgData name="Fox, Kim" userId="a8ac31b4-0c49-4675-906a-78b19d5baa2d" providerId="ADAL" clId="{C5DBE39E-3C84-498F-A104-0021549C8BA7}" dt="2025-05-08T19:40:19.684" v="159" actId="478"/>
          <ac:picMkLst>
            <pc:docMk/>
            <pc:sldMk cId="2653371777" sldId="304"/>
            <ac:picMk id="7" creationId="{1555FFE8-FF6D-5D06-AC06-DB3B63C75046}"/>
          </ac:picMkLst>
        </pc:picChg>
        <pc:picChg chg="mod">
          <ac:chgData name="Fox, Kim" userId="a8ac31b4-0c49-4675-906a-78b19d5baa2d" providerId="ADAL" clId="{C5DBE39E-3C84-498F-A104-0021549C8BA7}" dt="2025-05-08T19:40:40.474" v="161" actId="1076"/>
          <ac:picMkLst>
            <pc:docMk/>
            <pc:sldMk cId="2653371777" sldId="304"/>
            <ac:picMk id="8" creationId="{8723579B-A9E2-AF76-724C-C7E8780D0F81}"/>
          </ac:picMkLst>
        </pc:picChg>
      </pc:sldChg>
      <pc:sldChg chg="del modNotesTx">
        <pc:chgData name="Fox, Kim" userId="a8ac31b4-0c49-4675-906a-78b19d5baa2d" providerId="ADAL" clId="{C5DBE39E-3C84-498F-A104-0021549C8BA7}" dt="2025-05-08T19:51:56.177" v="236" actId="47"/>
        <pc:sldMkLst>
          <pc:docMk/>
          <pc:sldMk cId="3245884825" sldId="307"/>
        </pc:sldMkLst>
      </pc:sldChg>
      <pc:sldChg chg="del">
        <pc:chgData name="Fox, Kim" userId="a8ac31b4-0c49-4675-906a-78b19d5baa2d" providerId="ADAL" clId="{C5DBE39E-3C84-498F-A104-0021549C8BA7}" dt="2025-05-08T19:51:40.619" v="234" actId="47"/>
        <pc:sldMkLst>
          <pc:docMk/>
          <pc:sldMk cId="1761058055" sldId="308"/>
        </pc:sldMkLst>
      </pc:sldChg>
      <pc:sldChg chg="modSp del mod">
        <pc:chgData name="Fox, Kim" userId="a8ac31b4-0c49-4675-906a-78b19d5baa2d" providerId="ADAL" clId="{C5DBE39E-3C84-498F-A104-0021549C8BA7}" dt="2025-05-08T19:50:21.983" v="224" actId="47"/>
        <pc:sldMkLst>
          <pc:docMk/>
          <pc:sldMk cId="2218176838" sldId="314"/>
        </pc:sldMkLst>
        <pc:spChg chg="mod">
          <ac:chgData name="Fox, Kim" userId="a8ac31b4-0c49-4675-906a-78b19d5baa2d" providerId="ADAL" clId="{C5DBE39E-3C84-498F-A104-0021549C8BA7}" dt="2025-05-08T19:27:09.738" v="17" actId="14100"/>
          <ac:spMkLst>
            <pc:docMk/>
            <pc:sldMk cId="2218176838" sldId="314"/>
            <ac:spMk id="4" creationId="{8881E4B4-86DC-2230-4248-C5AB1A2BEEF2}"/>
          </ac:spMkLst>
        </pc:spChg>
        <pc:picChg chg="mod">
          <ac:chgData name="Fox, Kim" userId="a8ac31b4-0c49-4675-906a-78b19d5baa2d" providerId="ADAL" clId="{C5DBE39E-3C84-498F-A104-0021549C8BA7}" dt="2025-05-08T19:27:05.799" v="16" actId="14100"/>
          <ac:picMkLst>
            <pc:docMk/>
            <pc:sldMk cId="2218176838" sldId="314"/>
            <ac:picMk id="5" creationId="{2B389745-C211-1B7C-0544-178500A8EADA}"/>
          </ac:picMkLst>
        </pc:picChg>
        <pc:picChg chg="mod">
          <ac:chgData name="Fox, Kim" userId="a8ac31b4-0c49-4675-906a-78b19d5baa2d" providerId="ADAL" clId="{C5DBE39E-3C84-498F-A104-0021549C8BA7}" dt="2025-05-08T19:27:01.039" v="15" actId="1076"/>
          <ac:picMkLst>
            <pc:docMk/>
            <pc:sldMk cId="2218176838" sldId="314"/>
            <ac:picMk id="6" creationId="{EC5B1BE8-D576-3FDF-1354-874906FC413A}"/>
          </ac:picMkLst>
        </pc:picChg>
      </pc:sldChg>
      <pc:sldChg chg="add del">
        <pc:chgData name="Fox, Kim" userId="a8ac31b4-0c49-4675-906a-78b19d5baa2d" providerId="ADAL" clId="{C5DBE39E-3C84-498F-A104-0021549C8BA7}" dt="2025-05-08T19:52:20.861" v="240"/>
        <pc:sldMkLst>
          <pc:docMk/>
          <pc:sldMk cId="3861237490" sldId="321"/>
        </pc:sldMkLst>
      </pc:sldChg>
      <pc:sldChg chg="addSp delSp modSp mod">
        <pc:chgData name="Fox, Kim" userId="a8ac31b4-0c49-4675-906a-78b19d5baa2d" providerId="ADAL" clId="{C5DBE39E-3C84-498F-A104-0021549C8BA7}" dt="2025-05-08T19:45:06.385" v="219" actId="1076"/>
        <pc:sldMkLst>
          <pc:docMk/>
          <pc:sldMk cId="2214782664" sldId="324"/>
        </pc:sldMkLst>
        <pc:picChg chg="del">
          <ac:chgData name="Fox, Kim" userId="a8ac31b4-0c49-4675-906a-78b19d5baa2d" providerId="ADAL" clId="{C5DBE39E-3C84-498F-A104-0021549C8BA7}" dt="2025-05-08T19:36:46.203" v="71" actId="478"/>
          <ac:picMkLst>
            <pc:docMk/>
            <pc:sldMk cId="2214782664" sldId="324"/>
            <ac:picMk id="4" creationId="{EE0ED81B-6995-3FC4-EAEB-0006A1C86DC1}"/>
          </ac:picMkLst>
        </pc:picChg>
        <pc:picChg chg="del">
          <ac:chgData name="Fox, Kim" userId="a8ac31b4-0c49-4675-906a-78b19d5baa2d" providerId="ADAL" clId="{C5DBE39E-3C84-498F-A104-0021549C8BA7}" dt="2025-05-08T19:36:46.203" v="71" actId="478"/>
          <ac:picMkLst>
            <pc:docMk/>
            <pc:sldMk cId="2214782664" sldId="324"/>
            <ac:picMk id="5" creationId="{0EB5234A-2D7A-1C56-AFE5-5B6A955095C0}"/>
          </ac:picMkLst>
        </pc:picChg>
        <pc:picChg chg="add mod">
          <ac:chgData name="Fox, Kim" userId="a8ac31b4-0c49-4675-906a-78b19d5baa2d" providerId="ADAL" clId="{C5DBE39E-3C84-498F-A104-0021549C8BA7}" dt="2025-05-08T19:44:48.603" v="215" actId="14100"/>
          <ac:picMkLst>
            <pc:docMk/>
            <pc:sldMk cId="2214782664" sldId="324"/>
            <ac:picMk id="6" creationId="{38D6446D-4064-E53F-A2EE-F0F5095A6D33}"/>
          </ac:picMkLst>
        </pc:picChg>
        <pc:picChg chg="del">
          <ac:chgData name="Fox, Kim" userId="a8ac31b4-0c49-4675-906a-78b19d5baa2d" providerId="ADAL" clId="{C5DBE39E-3C84-498F-A104-0021549C8BA7}" dt="2025-05-08T19:36:46.203" v="71" actId="478"/>
          <ac:picMkLst>
            <pc:docMk/>
            <pc:sldMk cId="2214782664" sldId="324"/>
            <ac:picMk id="7" creationId="{3D6663AA-1195-5833-BBD1-237D26699773}"/>
          </ac:picMkLst>
        </pc:picChg>
        <pc:picChg chg="del">
          <ac:chgData name="Fox, Kim" userId="a8ac31b4-0c49-4675-906a-78b19d5baa2d" providerId="ADAL" clId="{C5DBE39E-3C84-498F-A104-0021549C8BA7}" dt="2025-05-08T19:36:46.203" v="71" actId="478"/>
          <ac:picMkLst>
            <pc:docMk/>
            <pc:sldMk cId="2214782664" sldId="324"/>
            <ac:picMk id="12" creationId="{4CF00A36-CC64-D4FC-B918-AA86E42C6A37}"/>
          </ac:picMkLst>
        </pc:picChg>
        <pc:picChg chg="add mod">
          <ac:chgData name="Fox, Kim" userId="a8ac31b4-0c49-4675-906a-78b19d5baa2d" providerId="ADAL" clId="{C5DBE39E-3C84-498F-A104-0021549C8BA7}" dt="2025-05-08T19:44:46.019" v="214" actId="14100"/>
          <ac:picMkLst>
            <pc:docMk/>
            <pc:sldMk cId="2214782664" sldId="324"/>
            <ac:picMk id="13" creationId="{1809BA23-BEF2-0F09-BD14-1E34C3DB5063}"/>
          </ac:picMkLst>
        </pc:picChg>
        <pc:picChg chg="del">
          <ac:chgData name="Fox, Kim" userId="a8ac31b4-0c49-4675-906a-78b19d5baa2d" providerId="ADAL" clId="{C5DBE39E-3C84-498F-A104-0021549C8BA7}" dt="2025-05-08T19:36:46.203" v="71" actId="478"/>
          <ac:picMkLst>
            <pc:docMk/>
            <pc:sldMk cId="2214782664" sldId="324"/>
            <ac:picMk id="15" creationId="{85CBCA1D-C0D8-35FB-C6B0-AE55167C0D71}"/>
          </ac:picMkLst>
        </pc:picChg>
        <pc:picChg chg="add mod">
          <ac:chgData name="Fox, Kim" userId="a8ac31b4-0c49-4675-906a-78b19d5baa2d" providerId="ADAL" clId="{C5DBE39E-3C84-498F-A104-0021549C8BA7}" dt="2025-05-08T19:44:41.318" v="213" actId="14100"/>
          <ac:picMkLst>
            <pc:docMk/>
            <pc:sldMk cId="2214782664" sldId="324"/>
            <ac:picMk id="16" creationId="{369DD170-1A5A-ED46-D89F-8E75CEDB67AA}"/>
          </ac:picMkLst>
        </pc:picChg>
        <pc:picChg chg="del">
          <ac:chgData name="Fox, Kim" userId="a8ac31b4-0c49-4675-906a-78b19d5baa2d" providerId="ADAL" clId="{C5DBE39E-3C84-498F-A104-0021549C8BA7}" dt="2025-05-08T19:36:46.203" v="71" actId="478"/>
          <ac:picMkLst>
            <pc:docMk/>
            <pc:sldMk cId="2214782664" sldId="324"/>
            <ac:picMk id="17" creationId="{C478081F-AC4A-5AD4-B6B8-8FC8899845D4}"/>
          </ac:picMkLst>
        </pc:picChg>
        <pc:picChg chg="add mod">
          <ac:chgData name="Fox, Kim" userId="a8ac31b4-0c49-4675-906a-78b19d5baa2d" providerId="ADAL" clId="{C5DBE39E-3C84-498F-A104-0021549C8BA7}" dt="2025-05-08T19:45:02.655" v="218" actId="14100"/>
          <ac:picMkLst>
            <pc:docMk/>
            <pc:sldMk cId="2214782664" sldId="324"/>
            <ac:picMk id="19" creationId="{5A415407-1DF7-4ADD-6D0F-024FC2BAA5C3}"/>
          </ac:picMkLst>
        </pc:picChg>
        <pc:picChg chg="add mod">
          <ac:chgData name="Fox, Kim" userId="a8ac31b4-0c49-4675-906a-78b19d5baa2d" providerId="ADAL" clId="{C5DBE39E-3C84-498F-A104-0021549C8BA7}" dt="2025-05-08T19:45:06.385" v="219" actId="1076"/>
          <ac:picMkLst>
            <pc:docMk/>
            <pc:sldMk cId="2214782664" sldId="324"/>
            <ac:picMk id="21" creationId="{A9C2EF88-BF96-F5C2-1CBB-60AC0BDB4A99}"/>
          </ac:picMkLst>
        </pc:picChg>
        <pc:picChg chg="add mod">
          <ac:chgData name="Fox, Kim" userId="a8ac31b4-0c49-4675-906a-78b19d5baa2d" providerId="ADAL" clId="{C5DBE39E-3C84-498F-A104-0021549C8BA7}" dt="2025-05-08T19:44:33.629" v="212" actId="1076"/>
          <ac:picMkLst>
            <pc:docMk/>
            <pc:sldMk cId="2214782664" sldId="324"/>
            <ac:picMk id="23" creationId="{DA41E160-AE3F-2910-C63E-3CCC949F56CD}"/>
          </ac:picMkLst>
        </pc:picChg>
      </pc:sldChg>
      <pc:sldChg chg="delSp modSp mod">
        <pc:chgData name="Fox, Kim" userId="a8ac31b4-0c49-4675-906a-78b19d5baa2d" providerId="ADAL" clId="{C5DBE39E-3C84-498F-A104-0021549C8BA7}" dt="2025-05-09T14:37:05.892" v="335" actId="1076"/>
        <pc:sldMkLst>
          <pc:docMk/>
          <pc:sldMk cId="2919057777" sldId="325"/>
        </pc:sldMkLst>
        <pc:spChg chg="mod">
          <ac:chgData name="Fox, Kim" userId="a8ac31b4-0c49-4675-906a-78b19d5baa2d" providerId="ADAL" clId="{C5DBE39E-3C84-498F-A104-0021549C8BA7}" dt="2025-05-08T19:37:22.088" v="121" actId="20577"/>
          <ac:spMkLst>
            <pc:docMk/>
            <pc:sldMk cId="2919057777" sldId="325"/>
            <ac:spMk id="2" creationId="{453B2A6C-98E0-7E28-DCD9-497FB4EF903B}"/>
          </ac:spMkLst>
        </pc:spChg>
        <pc:picChg chg="mod">
          <ac:chgData name="Fox, Kim" userId="a8ac31b4-0c49-4675-906a-78b19d5baa2d" providerId="ADAL" clId="{C5DBE39E-3C84-498F-A104-0021549C8BA7}" dt="2025-05-08T19:38:17.284" v="140" actId="14100"/>
          <ac:picMkLst>
            <pc:docMk/>
            <pc:sldMk cId="2919057777" sldId="325"/>
            <ac:picMk id="3" creationId="{02D8AC67-9251-DD5B-D63F-C704D1B582B2}"/>
          </ac:picMkLst>
        </pc:picChg>
        <pc:picChg chg="mod">
          <ac:chgData name="Fox, Kim" userId="a8ac31b4-0c49-4675-906a-78b19d5baa2d" providerId="ADAL" clId="{C5DBE39E-3C84-498F-A104-0021549C8BA7}" dt="2025-05-08T19:37:46.033" v="133" actId="1076"/>
          <ac:picMkLst>
            <pc:docMk/>
            <pc:sldMk cId="2919057777" sldId="325"/>
            <ac:picMk id="4" creationId="{F9B13F17-24ED-3052-058E-E28BB1771560}"/>
          </ac:picMkLst>
        </pc:picChg>
        <pc:picChg chg="mod">
          <ac:chgData name="Fox, Kim" userId="a8ac31b4-0c49-4675-906a-78b19d5baa2d" providerId="ADAL" clId="{C5DBE39E-3C84-498F-A104-0021549C8BA7}" dt="2025-05-08T19:37:57.633" v="136" actId="1076"/>
          <ac:picMkLst>
            <pc:docMk/>
            <pc:sldMk cId="2919057777" sldId="325"/>
            <ac:picMk id="5" creationId="{7668F6F0-A098-89F8-29EF-72C475ACBA95}"/>
          </ac:picMkLst>
        </pc:picChg>
        <pc:picChg chg="mod">
          <ac:chgData name="Fox, Kim" userId="a8ac31b4-0c49-4675-906a-78b19d5baa2d" providerId="ADAL" clId="{C5DBE39E-3C84-498F-A104-0021549C8BA7}" dt="2025-05-09T14:35:35.189" v="331" actId="1076"/>
          <ac:picMkLst>
            <pc:docMk/>
            <pc:sldMk cId="2919057777" sldId="325"/>
            <ac:picMk id="6" creationId="{0ED147B1-0440-3682-22F5-8A395C4B253D}"/>
          </ac:picMkLst>
        </pc:picChg>
        <pc:picChg chg="del mod">
          <ac:chgData name="Fox, Kim" userId="a8ac31b4-0c49-4675-906a-78b19d5baa2d" providerId="ADAL" clId="{C5DBE39E-3C84-498F-A104-0021549C8BA7}" dt="2025-05-09T14:35:30.190" v="330" actId="478"/>
          <ac:picMkLst>
            <pc:docMk/>
            <pc:sldMk cId="2919057777" sldId="325"/>
            <ac:picMk id="7" creationId="{3086D538-E212-114E-0625-094BCBFF3EB2}"/>
          </ac:picMkLst>
        </pc:picChg>
        <pc:picChg chg="mod">
          <ac:chgData name="Fox, Kim" userId="a8ac31b4-0c49-4675-906a-78b19d5baa2d" providerId="ADAL" clId="{C5DBE39E-3C84-498F-A104-0021549C8BA7}" dt="2025-05-09T14:37:05.892" v="335" actId="1076"/>
          <ac:picMkLst>
            <pc:docMk/>
            <pc:sldMk cId="2919057777" sldId="325"/>
            <ac:picMk id="8" creationId="{11651D52-DF55-647A-0815-7A746B9687FB}"/>
          </ac:picMkLst>
        </pc:picChg>
        <pc:picChg chg="del">
          <ac:chgData name="Fox, Kim" userId="a8ac31b4-0c49-4675-906a-78b19d5baa2d" providerId="ADAL" clId="{C5DBE39E-3C84-498F-A104-0021549C8BA7}" dt="2025-05-08T19:36:55.913" v="72" actId="478"/>
          <ac:picMkLst>
            <pc:docMk/>
            <pc:sldMk cId="2919057777" sldId="325"/>
            <ac:picMk id="13" creationId="{25AFDCC6-33F3-02F9-3505-A7A78C065325}"/>
          </ac:picMkLst>
        </pc:picChg>
      </pc:sldChg>
      <pc:sldChg chg="addSp delSp modSp mod ord">
        <pc:chgData name="Fox, Kim" userId="a8ac31b4-0c49-4675-906a-78b19d5baa2d" providerId="ADAL" clId="{C5DBE39E-3C84-498F-A104-0021549C8BA7}" dt="2025-05-09T13:02:31.343" v="306"/>
        <pc:sldMkLst>
          <pc:docMk/>
          <pc:sldMk cId="2492769933" sldId="326"/>
        </pc:sldMkLst>
        <pc:spChg chg="mod">
          <ac:chgData name="Fox, Kim" userId="a8ac31b4-0c49-4675-906a-78b19d5baa2d" providerId="ADAL" clId="{C5DBE39E-3C84-498F-A104-0021549C8BA7}" dt="2025-05-08T19:38:45.753" v="144" actId="20577"/>
          <ac:spMkLst>
            <pc:docMk/>
            <pc:sldMk cId="2492769933" sldId="326"/>
            <ac:spMk id="3" creationId="{F40BBF77-7732-100B-7AAE-F3F0AEE4AC33}"/>
          </ac:spMkLst>
        </pc:spChg>
        <pc:spChg chg="del mod">
          <ac:chgData name="Fox, Kim" userId="a8ac31b4-0c49-4675-906a-78b19d5baa2d" providerId="ADAL" clId="{C5DBE39E-3C84-498F-A104-0021549C8BA7}" dt="2025-05-08T19:38:47.183" v="146"/>
          <ac:spMkLst>
            <pc:docMk/>
            <pc:sldMk cId="2492769933" sldId="326"/>
            <ac:spMk id="4" creationId="{D651BD23-01B2-5264-1F53-7713369F2F5F}"/>
          </ac:spMkLst>
        </pc:spChg>
        <pc:picChg chg="mod">
          <ac:chgData name="Fox, Kim" userId="a8ac31b4-0c49-4675-906a-78b19d5baa2d" providerId="ADAL" clId="{C5DBE39E-3C84-498F-A104-0021549C8BA7}" dt="2025-05-08T19:39:40.484" v="153" actId="1076"/>
          <ac:picMkLst>
            <pc:docMk/>
            <pc:sldMk cId="2492769933" sldId="326"/>
            <ac:picMk id="5" creationId="{B54FB1F4-FC09-8DA4-6835-4D0047158A88}"/>
          </ac:picMkLst>
        </pc:picChg>
        <pc:picChg chg="mod">
          <ac:chgData name="Fox, Kim" userId="a8ac31b4-0c49-4675-906a-78b19d5baa2d" providerId="ADAL" clId="{C5DBE39E-3C84-498F-A104-0021549C8BA7}" dt="2025-05-08T19:39:43.745" v="154" actId="14100"/>
          <ac:picMkLst>
            <pc:docMk/>
            <pc:sldMk cId="2492769933" sldId="326"/>
            <ac:picMk id="6" creationId="{A00B220E-0F00-1C4B-36F0-34525A6A7E47}"/>
          </ac:picMkLst>
        </pc:picChg>
        <pc:picChg chg="add mod">
          <ac:chgData name="Fox, Kim" userId="a8ac31b4-0c49-4675-906a-78b19d5baa2d" providerId="ADAL" clId="{C5DBE39E-3C84-498F-A104-0021549C8BA7}" dt="2025-05-08T19:39:52.644" v="156" actId="14100"/>
          <ac:picMkLst>
            <pc:docMk/>
            <pc:sldMk cId="2492769933" sldId="326"/>
            <ac:picMk id="8" creationId="{2ABFBDDD-D5AD-9771-5762-9ACE2F960992}"/>
          </ac:picMkLst>
        </pc:picChg>
      </pc:sldChg>
      <pc:sldChg chg="add del">
        <pc:chgData name="Fox, Kim" userId="a8ac31b4-0c49-4675-906a-78b19d5baa2d" providerId="ADAL" clId="{C5DBE39E-3C84-498F-A104-0021549C8BA7}" dt="2025-05-08T19:52:34.880" v="242"/>
        <pc:sldMkLst>
          <pc:docMk/>
          <pc:sldMk cId="3619163244" sldId="330"/>
        </pc:sldMkLst>
      </pc:sldChg>
      <pc:sldChg chg="delSp modSp mod">
        <pc:chgData name="Fox, Kim" userId="a8ac31b4-0c49-4675-906a-78b19d5baa2d" providerId="ADAL" clId="{C5DBE39E-3C84-498F-A104-0021549C8BA7}" dt="2025-05-08T19:45:28.118" v="222" actId="1076"/>
        <pc:sldMkLst>
          <pc:docMk/>
          <pc:sldMk cId="3640780168" sldId="331"/>
        </pc:sldMkLst>
        <pc:grpChg chg="del">
          <ac:chgData name="Fox, Kim" userId="a8ac31b4-0c49-4675-906a-78b19d5baa2d" providerId="ADAL" clId="{C5DBE39E-3C84-498F-A104-0021549C8BA7}" dt="2025-05-08T19:45:20.781" v="220" actId="478"/>
          <ac:grpSpMkLst>
            <pc:docMk/>
            <pc:sldMk cId="3640780168" sldId="331"/>
            <ac:grpSpMk id="3" creationId="{C0F9B751-4A92-0EA2-9EB8-00A51D1EBDAB}"/>
          </ac:grpSpMkLst>
        </pc:grpChg>
        <pc:picChg chg="mod">
          <ac:chgData name="Fox, Kim" userId="a8ac31b4-0c49-4675-906a-78b19d5baa2d" providerId="ADAL" clId="{C5DBE39E-3C84-498F-A104-0021549C8BA7}" dt="2025-05-08T19:45:23.739" v="221" actId="1076"/>
          <ac:picMkLst>
            <pc:docMk/>
            <pc:sldMk cId="3640780168" sldId="331"/>
            <ac:picMk id="6" creationId="{85D71A64-A9AB-325A-52AC-4851E9178CEC}"/>
          </ac:picMkLst>
        </pc:picChg>
        <pc:picChg chg="mod">
          <ac:chgData name="Fox, Kim" userId="a8ac31b4-0c49-4675-906a-78b19d5baa2d" providerId="ADAL" clId="{C5DBE39E-3C84-498F-A104-0021549C8BA7}" dt="2025-05-08T19:45:28.118" v="222" actId="1076"/>
          <ac:picMkLst>
            <pc:docMk/>
            <pc:sldMk cId="3640780168" sldId="331"/>
            <ac:picMk id="7" creationId="{A4E3F2A7-E09D-DD5C-41BD-367EE3C395BF}"/>
          </ac:picMkLst>
        </pc:picChg>
      </pc:sldChg>
      <pc:sldChg chg="addSp delSp modSp mod">
        <pc:chgData name="Fox, Kim" userId="a8ac31b4-0c49-4675-906a-78b19d5baa2d" providerId="ADAL" clId="{C5DBE39E-3C84-498F-A104-0021549C8BA7}" dt="2025-05-09T20:55:49.366" v="537" actId="1076"/>
        <pc:sldMkLst>
          <pc:docMk/>
          <pc:sldMk cId="1552727350" sldId="332"/>
        </pc:sldMkLst>
        <pc:spChg chg="add mod">
          <ac:chgData name="Fox, Kim" userId="a8ac31b4-0c49-4675-906a-78b19d5baa2d" providerId="ADAL" clId="{C5DBE39E-3C84-498F-A104-0021549C8BA7}" dt="2025-05-09T16:30:00.144" v="514" actId="1076"/>
          <ac:spMkLst>
            <pc:docMk/>
            <pc:sldMk cId="1552727350" sldId="332"/>
            <ac:spMk id="5" creationId="{A09BCA19-A129-A3E9-E48E-8C6955D26E37}"/>
          </ac:spMkLst>
        </pc:spChg>
        <pc:spChg chg="del mod">
          <ac:chgData name="Fox, Kim" userId="a8ac31b4-0c49-4675-906a-78b19d5baa2d" providerId="ADAL" clId="{C5DBE39E-3C84-498F-A104-0021549C8BA7}" dt="2025-05-08T19:33:56.692" v="46"/>
          <ac:spMkLst>
            <pc:docMk/>
            <pc:sldMk cId="1552727350" sldId="332"/>
            <ac:spMk id="6" creationId="{24DCD1FF-4C6C-92F2-9969-4B2B33C8F296}"/>
          </ac:spMkLst>
        </pc:spChg>
        <pc:spChg chg="add mod">
          <ac:chgData name="Fox, Kim" userId="a8ac31b4-0c49-4675-906a-78b19d5baa2d" providerId="ADAL" clId="{C5DBE39E-3C84-498F-A104-0021549C8BA7}" dt="2025-05-09T20:55:49.366" v="537" actId="1076"/>
          <ac:spMkLst>
            <pc:docMk/>
            <pc:sldMk cId="1552727350" sldId="332"/>
            <ac:spMk id="7" creationId="{CA49E26C-7C75-CFDF-B270-EC2B570CB6AA}"/>
          </ac:spMkLst>
        </pc:spChg>
        <pc:picChg chg="add mod">
          <ac:chgData name="Fox, Kim" userId="a8ac31b4-0c49-4675-906a-78b19d5baa2d" providerId="ADAL" clId="{C5DBE39E-3C84-498F-A104-0021549C8BA7}" dt="2025-05-09T16:28:57.326" v="510" actId="1076"/>
          <ac:picMkLst>
            <pc:docMk/>
            <pc:sldMk cId="1552727350" sldId="332"/>
            <ac:picMk id="3" creationId="{3E25CC82-6785-9E75-3F33-AF2ECB94F779}"/>
          </ac:picMkLst>
        </pc:picChg>
        <pc:picChg chg="del">
          <ac:chgData name="Fox, Kim" userId="a8ac31b4-0c49-4675-906a-78b19d5baa2d" providerId="ADAL" clId="{C5DBE39E-3C84-498F-A104-0021549C8BA7}" dt="2025-05-08T19:32:53.482" v="28" actId="478"/>
          <ac:picMkLst>
            <pc:docMk/>
            <pc:sldMk cId="1552727350" sldId="332"/>
            <ac:picMk id="5" creationId="{AD5BD7D1-5652-D562-F995-4E3120A58FA8}"/>
          </ac:picMkLst>
        </pc:picChg>
        <pc:picChg chg="add mod modCrop">
          <ac:chgData name="Fox, Kim" userId="a8ac31b4-0c49-4675-906a-78b19d5baa2d" providerId="ADAL" clId="{C5DBE39E-3C84-498F-A104-0021549C8BA7}" dt="2025-05-08T19:35:54.873" v="66" actId="1076"/>
          <ac:picMkLst>
            <pc:docMk/>
            <pc:sldMk cId="1552727350" sldId="332"/>
            <ac:picMk id="8" creationId="{95D0D79A-B4EA-EA2D-816E-3F9C4561FA47}"/>
          </ac:picMkLst>
        </pc:picChg>
        <pc:picChg chg="add mod modCrop">
          <ac:chgData name="Fox, Kim" userId="a8ac31b4-0c49-4675-906a-78b19d5baa2d" providerId="ADAL" clId="{C5DBE39E-3C84-498F-A104-0021549C8BA7}" dt="2025-05-08T19:36:03.663" v="67" actId="1076"/>
          <ac:picMkLst>
            <pc:docMk/>
            <pc:sldMk cId="1552727350" sldId="332"/>
            <ac:picMk id="13" creationId="{495B3AA3-AD44-813F-A066-C4D5B387BCBC}"/>
          </ac:picMkLst>
        </pc:picChg>
        <pc:picChg chg="add mod modCrop">
          <ac:chgData name="Fox, Kim" userId="a8ac31b4-0c49-4675-906a-78b19d5baa2d" providerId="ADAL" clId="{C5DBE39E-3C84-498F-A104-0021549C8BA7}" dt="2025-05-08T19:36:07.513" v="68" actId="1076"/>
          <ac:picMkLst>
            <pc:docMk/>
            <pc:sldMk cId="1552727350" sldId="332"/>
            <ac:picMk id="15" creationId="{44A645C0-4577-0A00-F8D9-1B0CC94B9387}"/>
          </ac:picMkLst>
        </pc:picChg>
        <pc:picChg chg="add mod modCrop">
          <ac:chgData name="Fox, Kim" userId="a8ac31b4-0c49-4675-906a-78b19d5baa2d" providerId="ADAL" clId="{C5DBE39E-3C84-498F-A104-0021549C8BA7}" dt="2025-05-08T19:36:09.992" v="69" actId="1076"/>
          <ac:picMkLst>
            <pc:docMk/>
            <pc:sldMk cId="1552727350" sldId="332"/>
            <ac:picMk id="17" creationId="{9EC368F3-F24B-CEDF-62EF-019BCF4CE5F2}"/>
          </ac:picMkLst>
        </pc:picChg>
      </pc:sldChg>
      <pc:sldChg chg="del">
        <pc:chgData name="Fox, Kim" userId="a8ac31b4-0c49-4675-906a-78b19d5baa2d" providerId="ADAL" clId="{C5DBE39E-3C84-498F-A104-0021549C8BA7}" dt="2025-05-08T19:34:16.583" v="51" actId="47"/>
        <pc:sldMkLst>
          <pc:docMk/>
          <pc:sldMk cId="3317105218" sldId="333"/>
        </pc:sldMkLst>
      </pc:sldChg>
      <pc:sldChg chg="addSp delSp modSp add mod addAnim delAnim modAnim modNotesTx">
        <pc:chgData name="Fox, Kim" userId="a8ac31b4-0c49-4675-906a-78b19d5baa2d" providerId="ADAL" clId="{C5DBE39E-3C84-498F-A104-0021549C8BA7}" dt="2025-05-09T16:06:32.289" v="509"/>
        <pc:sldMkLst>
          <pc:docMk/>
          <pc:sldMk cId="156192813" sldId="334"/>
        </pc:sldMkLst>
        <pc:spChg chg="del mod">
          <ac:chgData name="Fox, Kim" userId="a8ac31b4-0c49-4675-906a-78b19d5baa2d" providerId="ADAL" clId="{C5DBE39E-3C84-498F-A104-0021549C8BA7}" dt="2025-05-09T15:30:55.265" v="346" actId="478"/>
          <ac:spMkLst>
            <pc:docMk/>
            <pc:sldMk cId="156192813" sldId="334"/>
            <ac:spMk id="2" creationId="{453B2A6C-98E0-7E28-DCD9-497FB4EF903B}"/>
          </ac:spMkLst>
        </pc:spChg>
        <pc:spChg chg="add mod">
          <ac:chgData name="Fox, Kim" userId="a8ac31b4-0c49-4675-906a-78b19d5baa2d" providerId="ADAL" clId="{C5DBE39E-3C84-498F-A104-0021549C8BA7}" dt="2025-05-09T16:03:58.510" v="503" actId="1076"/>
          <ac:spMkLst>
            <pc:docMk/>
            <pc:sldMk cId="156192813" sldId="334"/>
            <ac:spMk id="31" creationId="{450F7AB4-3C65-CDB1-563B-68A2B251BA46}"/>
          </ac:spMkLst>
        </pc:spChg>
        <pc:spChg chg="add mod">
          <ac:chgData name="Fox, Kim" userId="a8ac31b4-0c49-4675-906a-78b19d5baa2d" providerId="ADAL" clId="{C5DBE39E-3C84-498F-A104-0021549C8BA7}" dt="2025-05-09T16:06:16.655" v="506" actId="1076"/>
          <ac:spMkLst>
            <pc:docMk/>
            <pc:sldMk cId="156192813" sldId="334"/>
            <ac:spMk id="33" creationId="{DF652D60-18D7-BC95-EDFB-E1C279D2ED80}"/>
          </ac:spMkLst>
        </pc:spChg>
        <pc:grpChg chg="del">
          <ac:chgData name="Fox, Kim" userId="a8ac31b4-0c49-4675-906a-78b19d5baa2d" providerId="ADAL" clId="{C5DBE39E-3C84-498F-A104-0021549C8BA7}" dt="2025-05-08T19:51:01.038" v="230" actId="478"/>
          <ac:grpSpMkLst>
            <pc:docMk/>
            <pc:sldMk cId="156192813" sldId="334"/>
            <ac:grpSpMk id="5" creationId="{57D48D60-E3CF-F093-AE30-66793D72D636}"/>
          </ac:grpSpMkLst>
        </pc:grpChg>
        <pc:grpChg chg="del">
          <ac:chgData name="Fox, Kim" userId="a8ac31b4-0c49-4675-906a-78b19d5baa2d" providerId="ADAL" clId="{C5DBE39E-3C84-498F-A104-0021549C8BA7}" dt="2025-05-08T19:51:01.038" v="230" actId="478"/>
          <ac:grpSpMkLst>
            <pc:docMk/>
            <pc:sldMk cId="156192813" sldId="334"/>
            <ac:grpSpMk id="13" creationId="{F97BD753-078D-88AD-AB50-B108866C6E76}"/>
          </ac:grpSpMkLst>
        </pc:grpChg>
        <pc:picChg chg="del">
          <ac:chgData name="Fox, Kim" userId="a8ac31b4-0c49-4675-906a-78b19d5baa2d" providerId="ADAL" clId="{C5DBE39E-3C84-498F-A104-0021549C8BA7}" dt="2025-05-08T19:51:01.038" v="230" actId="478"/>
          <ac:picMkLst>
            <pc:docMk/>
            <pc:sldMk cId="156192813" sldId="334"/>
            <ac:picMk id="3" creationId="{A7387E96-8FC5-1A1A-7EA9-AC43E21DCD5B}"/>
          </ac:picMkLst>
        </pc:picChg>
        <pc:picChg chg="del">
          <ac:chgData name="Fox, Kim" userId="a8ac31b4-0c49-4675-906a-78b19d5baa2d" providerId="ADAL" clId="{C5DBE39E-3C84-498F-A104-0021549C8BA7}" dt="2025-05-08T19:51:01.038" v="230" actId="478"/>
          <ac:picMkLst>
            <pc:docMk/>
            <pc:sldMk cId="156192813" sldId="334"/>
            <ac:picMk id="4" creationId="{37CB3332-D4F2-DF11-F669-4BADABFC00EA}"/>
          </ac:picMkLst>
        </pc:picChg>
        <pc:picChg chg="add mod">
          <ac:chgData name="Fox, Kim" userId="a8ac31b4-0c49-4675-906a-78b19d5baa2d" providerId="ADAL" clId="{C5DBE39E-3C84-498F-A104-0021549C8BA7}" dt="2025-05-09T14:47:15.006" v="342" actId="1076"/>
          <ac:picMkLst>
            <pc:docMk/>
            <pc:sldMk cId="156192813" sldId="334"/>
            <ac:picMk id="4" creationId="{DC4EC8D0-4612-7C22-858B-60049B92E441}"/>
          </ac:picMkLst>
        </pc:picChg>
        <pc:picChg chg="add del mod">
          <ac:chgData name="Fox, Kim" userId="a8ac31b4-0c49-4675-906a-78b19d5baa2d" providerId="ADAL" clId="{C5DBE39E-3C84-498F-A104-0021549C8BA7}" dt="2025-05-09T15:35:11.710" v="388" actId="478"/>
          <ac:picMkLst>
            <pc:docMk/>
            <pc:sldMk cId="156192813" sldId="334"/>
            <ac:picMk id="6" creationId="{6B29D69E-DFFE-9B5A-5415-E57930A7C926}"/>
          </ac:picMkLst>
        </pc:picChg>
        <pc:picChg chg="add del mod">
          <ac:chgData name="Fox, Kim" userId="a8ac31b4-0c49-4675-906a-78b19d5baa2d" providerId="ADAL" clId="{C5DBE39E-3C84-498F-A104-0021549C8BA7}" dt="2025-05-09T15:36:01.236" v="407" actId="21"/>
          <ac:picMkLst>
            <pc:docMk/>
            <pc:sldMk cId="156192813" sldId="334"/>
            <ac:picMk id="8" creationId="{8856EC4E-7450-F93B-2BF1-344ABA6F2A9C}"/>
          </ac:picMkLst>
        </pc:picChg>
        <pc:picChg chg="del">
          <ac:chgData name="Fox, Kim" userId="a8ac31b4-0c49-4675-906a-78b19d5baa2d" providerId="ADAL" clId="{C5DBE39E-3C84-498F-A104-0021549C8BA7}" dt="2025-05-08T19:51:01.038" v="230" actId="478"/>
          <ac:picMkLst>
            <pc:docMk/>
            <pc:sldMk cId="156192813" sldId="334"/>
            <ac:picMk id="8" creationId="{8A15E673-FA80-A158-75F1-717BAF2EBA93}"/>
          </ac:picMkLst>
        </pc:picChg>
        <pc:picChg chg="del">
          <ac:chgData name="Fox, Kim" userId="a8ac31b4-0c49-4675-906a-78b19d5baa2d" providerId="ADAL" clId="{C5DBE39E-3C84-498F-A104-0021549C8BA7}" dt="2025-05-08T19:51:01.038" v="230" actId="478"/>
          <ac:picMkLst>
            <pc:docMk/>
            <pc:sldMk cId="156192813" sldId="334"/>
            <ac:picMk id="12" creationId="{02D5ACAF-5DA1-7DA2-0CFD-0F3960A8DAB8}"/>
          </ac:picMkLst>
        </pc:picChg>
        <pc:picChg chg="add del mod">
          <ac:chgData name="Fox, Kim" userId="a8ac31b4-0c49-4675-906a-78b19d5baa2d" providerId="ADAL" clId="{C5DBE39E-3C84-498F-A104-0021549C8BA7}" dt="2025-05-09T15:35:51.110" v="404" actId="21"/>
          <ac:picMkLst>
            <pc:docMk/>
            <pc:sldMk cId="156192813" sldId="334"/>
            <ac:picMk id="13" creationId="{446A0CB4-D31F-7EAD-6245-81576B659062}"/>
          </ac:picMkLst>
        </pc:picChg>
        <pc:picChg chg="add del mod">
          <ac:chgData name="Fox, Kim" userId="a8ac31b4-0c49-4675-906a-78b19d5baa2d" providerId="ADAL" clId="{C5DBE39E-3C84-498F-A104-0021549C8BA7}" dt="2025-05-09T15:35:20.933" v="391" actId="21"/>
          <ac:picMkLst>
            <pc:docMk/>
            <pc:sldMk cId="156192813" sldId="334"/>
            <ac:picMk id="15" creationId="{982C47BA-94EB-C11A-8A1D-94757B095236}"/>
          </ac:picMkLst>
        </pc:picChg>
        <pc:picChg chg="add del mod">
          <ac:chgData name="Fox, Kim" userId="a8ac31b4-0c49-4675-906a-78b19d5baa2d" providerId="ADAL" clId="{C5DBE39E-3C84-498F-A104-0021549C8BA7}" dt="2025-05-09T15:35:15.538" v="389" actId="21"/>
          <ac:picMkLst>
            <pc:docMk/>
            <pc:sldMk cId="156192813" sldId="334"/>
            <ac:picMk id="17" creationId="{5EA61E20-FD70-AB33-5612-60D7E92C7477}"/>
          </ac:picMkLst>
        </pc:picChg>
        <pc:picChg chg="add del mod ord">
          <ac:chgData name="Fox, Kim" userId="a8ac31b4-0c49-4675-906a-78b19d5baa2d" providerId="ADAL" clId="{C5DBE39E-3C84-498F-A104-0021549C8BA7}" dt="2025-05-09T15:36:06.374" v="409" actId="21"/>
          <ac:picMkLst>
            <pc:docMk/>
            <pc:sldMk cId="156192813" sldId="334"/>
            <ac:picMk id="19" creationId="{EE20DED1-084C-165F-9321-CC8427438C9A}"/>
          </ac:picMkLst>
        </pc:picChg>
        <pc:picChg chg="add mod">
          <ac:chgData name="Fox, Kim" userId="a8ac31b4-0c49-4675-906a-78b19d5baa2d" providerId="ADAL" clId="{C5DBE39E-3C84-498F-A104-0021549C8BA7}" dt="2025-05-09T15:40:56.331" v="451"/>
          <ac:picMkLst>
            <pc:docMk/>
            <pc:sldMk cId="156192813" sldId="334"/>
            <ac:picMk id="20" creationId="{1F4FE0FC-9FF2-EA6D-5222-F4654A845BA7}"/>
          </ac:picMkLst>
        </pc:picChg>
        <pc:picChg chg="add mod">
          <ac:chgData name="Fox, Kim" userId="a8ac31b4-0c49-4675-906a-78b19d5baa2d" providerId="ADAL" clId="{C5DBE39E-3C84-498F-A104-0021549C8BA7}" dt="2025-05-09T15:41:37.885" v="454"/>
          <ac:picMkLst>
            <pc:docMk/>
            <pc:sldMk cId="156192813" sldId="334"/>
            <ac:picMk id="21" creationId="{DDD50F1B-424A-1965-0C57-890ACEDF5162}"/>
          </ac:picMkLst>
        </pc:picChg>
        <pc:picChg chg="add mod ord">
          <ac:chgData name="Fox, Kim" userId="a8ac31b4-0c49-4675-906a-78b19d5baa2d" providerId="ADAL" clId="{C5DBE39E-3C84-498F-A104-0021549C8BA7}" dt="2025-05-09T15:47:46.970" v="495" actId="167"/>
          <ac:picMkLst>
            <pc:docMk/>
            <pc:sldMk cId="156192813" sldId="334"/>
            <ac:picMk id="22" creationId="{3FB27502-AEDE-F1C4-5F73-163893815DEE}"/>
          </ac:picMkLst>
        </pc:picChg>
        <pc:picChg chg="add mod">
          <ac:chgData name="Fox, Kim" userId="a8ac31b4-0c49-4675-906a-78b19d5baa2d" providerId="ADAL" clId="{C5DBE39E-3C84-498F-A104-0021549C8BA7}" dt="2025-05-09T15:41:52.770" v="458"/>
          <ac:picMkLst>
            <pc:docMk/>
            <pc:sldMk cId="156192813" sldId="334"/>
            <ac:picMk id="23" creationId="{446A0CB4-D31F-7EAD-6245-81576B659062}"/>
          </ac:picMkLst>
        </pc:picChg>
        <pc:picChg chg="add mod">
          <ac:chgData name="Fox, Kim" userId="a8ac31b4-0c49-4675-906a-78b19d5baa2d" providerId="ADAL" clId="{C5DBE39E-3C84-498F-A104-0021549C8BA7}" dt="2025-05-09T15:43:36.231" v="473" actId="1076"/>
          <ac:picMkLst>
            <pc:docMk/>
            <pc:sldMk cId="156192813" sldId="334"/>
            <ac:picMk id="24" creationId="{EE20DED1-084C-165F-9321-CC8427438C9A}"/>
          </ac:picMkLst>
        </pc:picChg>
        <pc:picChg chg="add mod ord">
          <ac:chgData name="Fox, Kim" userId="a8ac31b4-0c49-4675-906a-78b19d5baa2d" providerId="ADAL" clId="{C5DBE39E-3C84-498F-A104-0021549C8BA7}" dt="2025-05-09T15:46:06.408" v="489" actId="167"/>
          <ac:picMkLst>
            <pc:docMk/>
            <pc:sldMk cId="156192813" sldId="334"/>
            <ac:picMk id="25" creationId="{8856EC4E-7450-F93B-2BF1-344ABA6F2A9C}"/>
          </ac:picMkLst>
        </pc:picChg>
        <pc:picChg chg="add del mod">
          <ac:chgData name="Fox, Kim" userId="a8ac31b4-0c49-4675-906a-78b19d5baa2d" providerId="ADAL" clId="{C5DBE39E-3C84-498F-A104-0021549C8BA7}" dt="2025-05-09T15:44:26.313" v="480" actId="478"/>
          <ac:picMkLst>
            <pc:docMk/>
            <pc:sldMk cId="156192813" sldId="334"/>
            <ac:picMk id="27" creationId="{F0273BBF-2658-CE47-CE14-A5C09F7ED384}"/>
          </ac:picMkLst>
        </pc:picChg>
        <pc:picChg chg="add mod ord">
          <ac:chgData name="Fox, Kim" userId="a8ac31b4-0c49-4675-906a-78b19d5baa2d" providerId="ADAL" clId="{C5DBE39E-3C84-498F-A104-0021549C8BA7}" dt="2025-05-09T15:47:57.379" v="496" actId="1076"/>
          <ac:picMkLst>
            <pc:docMk/>
            <pc:sldMk cId="156192813" sldId="334"/>
            <ac:picMk id="29" creationId="{74AEF2B5-65F4-BAD5-3549-179468EF0578}"/>
          </ac:picMkLst>
        </pc:picChg>
      </pc:sldChg>
      <pc:sldChg chg="add">
        <pc:chgData name="Fox, Kim" userId="a8ac31b4-0c49-4675-906a-78b19d5baa2d" providerId="ADAL" clId="{C5DBE39E-3C84-498F-A104-0021549C8BA7}" dt="2025-05-08T19:50:14.742" v="223"/>
        <pc:sldMkLst>
          <pc:docMk/>
          <pc:sldMk cId="2157964662" sldId="335"/>
        </pc:sldMkLst>
      </pc:sldChg>
      <pc:sldChg chg="add ord">
        <pc:chgData name="Fox, Kim" userId="a8ac31b4-0c49-4675-906a-78b19d5baa2d" providerId="ADAL" clId="{C5DBE39E-3C84-498F-A104-0021549C8BA7}" dt="2025-05-08T19:51:38.252" v="233"/>
        <pc:sldMkLst>
          <pc:docMk/>
          <pc:sldMk cId="432311034" sldId="336"/>
        </pc:sldMkLst>
      </pc:sldChg>
      <pc:sldChg chg="add del">
        <pc:chgData name="Fox, Kim" userId="a8ac31b4-0c49-4675-906a-78b19d5baa2d" providerId="ADAL" clId="{C5DBE39E-3C84-498F-A104-0021549C8BA7}" dt="2025-05-08T19:52:14.693" v="238" actId="47"/>
        <pc:sldMkLst>
          <pc:docMk/>
          <pc:sldMk cId="1596021678" sldId="337"/>
        </pc:sldMkLst>
      </pc:sldChg>
      <pc:sldChg chg="addSp delSp modSp add mod modAnim">
        <pc:chgData name="Fox, Kim" userId="a8ac31b4-0c49-4675-906a-78b19d5baa2d" providerId="ADAL" clId="{C5DBE39E-3C84-498F-A104-0021549C8BA7}" dt="2025-05-09T14:34:57.377" v="329"/>
        <pc:sldMkLst>
          <pc:docMk/>
          <pc:sldMk cId="2079540819" sldId="338"/>
        </pc:sldMkLst>
        <pc:spChg chg="mod">
          <ac:chgData name="Fox, Kim" userId="a8ac31b4-0c49-4675-906a-78b19d5baa2d" providerId="ADAL" clId="{C5DBE39E-3C84-498F-A104-0021549C8BA7}" dt="2025-05-08T19:53:54.477" v="258" actId="20577"/>
          <ac:spMkLst>
            <pc:docMk/>
            <pc:sldMk cId="2079540819" sldId="338"/>
            <ac:spMk id="2" creationId="{453B2A6C-98E0-7E28-DCD9-497FB4EF903B}"/>
          </ac:spMkLst>
        </pc:spChg>
        <pc:picChg chg="add mod">
          <ac:chgData name="Fox, Kim" userId="a8ac31b4-0c49-4675-906a-78b19d5baa2d" providerId="ADAL" clId="{C5DBE39E-3C84-498F-A104-0021549C8BA7}" dt="2025-05-09T12:55:42.895" v="270" actId="1076"/>
          <ac:picMkLst>
            <pc:docMk/>
            <pc:sldMk cId="2079540819" sldId="338"/>
            <ac:picMk id="4" creationId="{6A304AC3-DA0D-9605-698A-5C58C56B9EED}"/>
          </ac:picMkLst>
        </pc:picChg>
        <pc:picChg chg="add mod">
          <ac:chgData name="Fox, Kim" userId="a8ac31b4-0c49-4675-906a-78b19d5baa2d" providerId="ADAL" clId="{C5DBE39E-3C84-498F-A104-0021549C8BA7}" dt="2025-05-09T13:01:41.432" v="301" actId="1076"/>
          <ac:picMkLst>
            <pc:docMk/>
            <pc:sldMk cId="2079540819" sldId="338"/>
            <ac:picMk id="5" creationId="{6BCE1E8B-E2B7-A67C-3746-0D4876BD4F39}"/>
          </ac:picMkLst>
        </pc:picChg>
        <pc:picChg chg="add mod">
          <ac:chgData name="Fox, Kim" userId="a8ac31b4-0c49-4675-906a-78b19d5baa2d" providerId="ADAL" clId="{C5DBE39E-3C84-498F-A104-0021549C8BA7}" dt="2025-05-09T14:34:39.083" v="326" actId="1076"/>
          <ac:picMkLst>
            <pc:docMk/>
            <pc:sldMk cId="2079540819" sldId="338"/>
            <ac:picMk id="6" creationId="{33BCD820-300B-C8CD-B472-F75BCD6EF5B4}"/>
          </ac:picMkLst>
        </pc:picChg>
        <pc:picChg chg="del">
          <ac:chgData name="Fox, Kim" userId="a8ac31b4-0c49-4675-906a-78b19d5baa2d" providerId="ADAL" clId="{C5DBE39E-3C84-498F-A104-0021549C8BA7}" dt="2025-05-08T19:53:46.653" v="246" actId="478"/>
          <ac:picMkLst>
            <pc:docMk/>
            <pc:sldMk cId="2079540819" sldId="338"/>
            <ac:picMk id="6" creationId="{38D6446D-4064-E53F-A2EE-F0F5095A6D33}"/>
          </ac:picMkLst>
        </pc:picChg>
        <pc:picChg chg="add mod">
          <ac:chgData name="Fox, Kim" userId="a8ac31b4-0c49-4675-906a-78b19d5baa2d" providerId="ADAL" clId="{C5DBE39E-3C84-498F-A104-0021549C8BA7}" dt="2025-05-09T12:55:58.082" v="273" actId="1076"/>
          <ac:picMkLst>
            <pc:docMk/>
            <pc:sldMk cId="2079540819" sldId="338"/>
            <ac:picMk id="7" creationId="{C5AB05B1-E9EC-8094-9DE0-9EF1763C48BB}"/>
          </ac:picMkLst>
        </pc:picChg>
        <pc:picChg chg="add del mod">
          <ac:chgData name="Fox, Kim" userId="a8ac31b4-0c49-4675-906a-78b19d5baa2d" providerId="ADAL" clId="{C5DBE39E-3C84-498F-A104-0021549C8BA7}" dt="2025-05-09T13:00:56.804" v="290" actId="478"/>
          <ac:picMkLst>
            <pc:docMk/>
            <pc:sldMk cId="2079540819" sldId="338"/>
            <ac:picMk id="8" creationId="{C046E51D-C877-1958-F829-FF730F53CDD8}"/>
          </ac:picMkLst>
        </pc:picChg>
        <pc:picChg chg="add mod">
          <ac:chgData name="Fox, Kim" userId="a8ac31b4-0c49-4675-906a-78b19d5baa2d" providerId="ADAL" clId="{C5DBE39E-3C84-498F-A104-0021549C8BA7}" dt="2025-05-09T14:34:44.450" v="327" actId="1076"/>
          <ac:picMkLst>
            <pc:docMk/>
            <pc:sldMk cId="2079540819" sldId="338"/>
            <ac:picMk id="12" creationId="{DCABB1A7-7E79-D9A0-D3D3-5C88D10F8167}"/>
          </ac:picMkLst>
        </pc:picChg>
        <pc:picChg chg="del">
          <ac:chgData name="Fox, Kim" userId="a8ac31b4-0c49-4675-906a-78b19d5baa2d" providerId="ADAL" clId="{C5DBE39E-3C84-498F-A104-0021549C8BA7}" dt="2025-05-08T19:53:46.653" v="246" actId="478"/>
          <ac:picMkLst>
            <pc:docMk/>
            <pc:sldMk cId="2079540819" sldId="338"/>
            <ac:picMk id="13" creationId="{1809BA23-BEF2-0F09-BD14-1E34C3DB5063}"/>
          </ac:picMkLst>
        </pc:picChg>
        <pc:picChg chg="add mod">
          <ac:chgData name="Fox, Kim" userId="a8ac31b4-0c49-4675-906a-78b19d5baa2d" providerId="ADAL" clId="{C5DBE39E-3C84-498F-A104-0021549C8BA7}" dt="2025-05-09T13:01:23.266" v="298" actId="14100"/>
          <ac:picMkLst>
            <pc:docMk/>
            <pc:sldMk cId="2079540819" sldId="338"/>
            <ac:picMk id="13" creationId="{76A76869-D680-E7D0-1146-9CDB36FD5768}"/>
          </ac:picMkLst>
        </pc:picChg>
        <pc:picChg chg="del">
          <ac:chgData name="Fox, Kim" userId="a8ac31b4-0c49-4675-906a-78b19d5baa2d" providerId="ADAL" clId="{C5DBE39E-3C84-498F-A104-0021549C8BA7}" dt="2025-05-08T19:53:46.653" v="246" actId="478"/>
          <ac:picMkLst>
            <pc:docMk/>
            <pc:sldMk cId="2079540819" sldId="338"/>
            <ac:picMk id="16" creationId="{369DD170-1A5A-ED46-D89F-8E75CEDB67AA}"/>
          </ac:picMkLst>
        </pc:picChg>
        <pc:picChg chg="del">
          <ac:chgData name="Fox, Kim" userId="a8ac31b4-0c49-4675-906a-78b19d5baa2d" providerId="ADAL" clId="{C5DBE39E-3C84-498F-A104-0021549C8BA7}" dt="2025-05-08T19:53:46.653" v="246" actId="478"/>
          <ac:picMkLst>
            <pc:docMk/>
            <pc:sldMk cId="2079540819" sldId="338"/>
            <ac:picMk id="19" creationId="{5A415407-1DF7-4ADD-6D0F-024FC2BAA5C3}"/>
          </ac:picMkLst>
        </pc:picChg>
        <pc:picChg chg="del">
          <ac:chgData name="Fox, Kim" userId="a8ac31b4-0c49-4675-906a-78b19d5baa2d" providerId="ADAL" clId="{C5DBE39E-3C84-498F-A104-0021549C8BA7}" dt="2025-05-08T19:53:46.653" v="246" actId="478"/>
          <ac:picMkLst>
            <pc:docMk/>
            <pc:sldMk cId="2079540819" sldId="338"/>
            <ac:picMk id="21" creationId="{A9C2EF88-BF96-F5C2-1CBB-60AC0BDB4A99}"/>
          </ac:picMkLst>
        </pc:picChg>
        <pc:picChg chg="del">
          <ac:chgData name="Fox, Kim" userId="a8ac31b4-0c49-4675-906a-78b19d5baa2d" providerId="ADAL" clId="{C5DBE39E-3C84-498F-A104-0021549C8BA7}" dt="2025-05-08T19:53:46.653" v="246" actId="478"/>
          <ac:picMkLst>
            <pc:docMk/>
            <pc:sldMk cId="2079540819" sldId="338"/>
            <ac:picMk id="23" creationId="{DA41E160-AE3F-2910-C63E-3CCC949F56CD}"/>
          </ac:picMkLst>
        </pc:picChg>
      </pc:sldChg>
      <pc:sldChg chg="addSp delSp modSp new del mod addAnim delAnim modAnim">
        <pc:chgData name="Fox, Kim" userId="a8ac31b4-0c49-4675-906a-78b19d5baa2d" providerId="ADAL" clId="{C5DBE39E-3C84-498F-A104-0021549C8BA7}" dt="2025-05-09T15:43:10.864" v="468" actId="47"/>
        <pc:sldMkLst>
          <pc:docMk/>
          <pc:sldMk cId="755297325" sldId="339"/>
        </pc:sldMkLst>
        <pc:spChg chg="del">
          <ac:chgData name="Fox, Kim" userId="a8ac31b4-0c49-4675-906a-78b19d5baa2d" providerId="ADAL" clId="{C5DBE39E-3C84-498F-A104-0021549C8BA7}" dt="2025-05-09T15:38:18.292" v="428" actId="478"/>
          <ac:spMkLst>
            <pc:docMk/>
            <pc:sldMk cId="755297325" sldId="339"/>
            <ac:spMk id="2" creationId="{6D06A45F-FE61-5244-0968-8656959CCF6B}"/>
          </ac:spMkLst>
        </pc:spChg>
        <pc:spChg chg="del">
          <ac:chgData name="Fox, Kim" userId="a8ac31b4-0c49-4675-906a-78b19d5baa2d" providerId="ADAL" clId="{C5DBE39E-3C84-498F-A104-0021549C8BA7}" dt="2025-05-09T15:38:16.209" v="427" actId="478"/>
          <ac:spMkLst>
            <pc:docMk/>
            <pc:sldMk cId="755297325" sldId="339"/>
            <ac:spMk id="3" creationId="{9BA985BF-C9A5-20A2-7456-34EC04826754}"/>
          </ac:spMkLst>
        </pc:spChg>
        <pc:picChg chg="add del mod modCrop">
          <ac:chgData name="Fox, Kim" userId="a8ac31b4-0c49-4675-906a-78b19d5baa2d" providerId="ADAL" clId="{C5DBE39E-3C84-498F-A104-0021549C8BA7}" dt="2025-05-09T15:41:30.551" v="453" actId="21"/>
          <ac:picMkLst>
            <pc:docMk/>
            <pc:sldMk cId="755297325" sldId="339"/>
            <ac:picMk id="4" creationId="{DDD50F1B-424A-1965-0C57-890ACEDF5162}"/>
          </ac:picMkLst>
        </pc:picChg>
        <pc:picChg chg="add del mod">
          <ac:chgData name="Fox, Kim" userId="a8ac31b4-0c49-4675-906a-78b19d5baa2d" providerId="ADAL" clId="{C5DBE39E-3C84-498F-A104-0021549C8BA7}" dt="2025-05-09T15:39:33.602" v="437" actId="478"/>
          <ac:picMkLst>
            <pc:docMk/>
            <pc:sldMk cId="755297325" sldId="339"/>
            <ac:picMk id="6" creationId="{730C64FD-87F9-88E6-4A2B-2F50ABB1DA65}"/>
          </ac:picMkLst>
        </pc:picChg>
        <pc:picChg chg="add del mod">
          <ac:chgData name="Fox, Kim" userId="a8ac31b4-0c49-4675-906a-78b19d5baa2d" providerId="ADAL" clId="{C5DBE39E-3C84-498F-A104-0021549C8BA7}" dt="2025-05-09T15:42:20.987" v="466" actId="21"/>
          <ac:picMkLst>
            <pc:docMk/>
            <pc:sldMk cId="755297325" sldId="339"/>
            <ac:picMk id="8" creationId="{8856EC4E-7450-F93B-2BF1-344ABA6F2A9C}"/>
          </ac:picMkLst>
        </pc:picChg>
        <pc:picChg chg="add del mod">
          <ac:chgData name="Fox, Kim" userId="a8ac31b4-0c49-4675-906a-78b19d5baa2d" providerId="ADAL" clId="{C5DBE39E-3C84-498F-A104-0021549C8BA7}" dt="2025-05-09T15:39:42.398" v="441" actId="478"/>
          <ac:picMkLst>
            <pc:docMk/>
            <pc:sldMk cId="755297325" sldId="339"/>
            <ac:picMk id="9" creationId="{DE4CF4F6-1151-7C2F-65C2-BB64C39CC41E}"/>
          </ac:picMkLst>
        </pc:picChg>
        <pc:picChg chg="add del mod modCrop">
          <ac:chgData name="Fox, Kim" userId="a8ac31b4-0c49-4675-906a-78b19d5baa2d" providerId="ADAL" clId="{C5DBE39E-3C84-498F-A104-0021549C8BA7}" dt="2025-05-09T15:41:43.768" v="455" actId="21"/>
          <ac:picMkLst>
            <pc:docMk/>
            <pc:sldMk cId="755297325" sldId="339"/>
            <ac:picMk id="11" creationId="{3FB27502-AEDE-F1C4-5F73-163893815DEE}"/>
          </ac:picMkLst>
        </pc:picChg>
        <pc:picChg chg="add del mod">
          <ac:chgData name="Fox, Kim" userId="a8ac31b4-0c49-4675-906a-78b19d5baa2d" providerId="ADAL" clId="{C5DBE39E-3C84-498F-A104-0021549C8BA7}" dt="2025-05-09T15:41:50.372" v="457" actId="21"/>
          <ac:picMkLst>
            <pc:docMk/>
            <pc:sldMk cId="755297325" sldId="339"/>
            <ac:picMk id="13" creationId="{446A0CB4-D31F-7EAD-6245-81576B659062}"/>
          </ac:picMkLst>
        </pc:picChg>
        <pc:picChg chg="add mod">
          <ac:chgData name="Fox, Kim" userId="a8ac31b4-0c49-4675-906a-78b19d5baa2d" providerId="ADAL" clId="{C5DBE39E-3C84-498F-A104-0021549C8BA7}" dt="2025-05-09T15:35:23.171" v="392"/>
          <ac:picMkLst>
            <pc:docMk/>
            <pc:sldMk cId="755297325" sldId="339"/>
            <ac:picMk id="15" creationId="{982C47BA-94EB-C11A-8A1D-94757B095236}"/>
          </ac:picMkLst>
        </pc:picChg>
        <pc:picChg chg="add del mod">
          <ac:chgData name="Fox, Kim" userId="a8ac31b4-0c49-4675-906a-78b19d5baa2d" providerId="ADAL" clId="{C5DBE39E-3C84-498F-A104-0021549C8BA7}" dt="2025-05-09T15:36:44.166" v="413" actId="21"/>
          <ac:picMkLst>
            <pc:docMk/>
            <pc:sldMk cId="755297325" sldId="339"/>
            <ac:picMk id="17" creationId="{5EA61E20-FD70-AB33-5612-60D7E92C7477}"/>
          </ac:picMkLst>
        </pc:picChg>
        <pc:picChg chg="add del mod">
          <ac:chgData name="Fox, Kim" userId="a8ac31b4-0c49-4675-906a-78b19d5baa2d" providerId="ADAL" clId="{C5DBE39E-3C84-498F-A104-0021549C8BA7}" dt="2025-05-09T15:42:12.994" v="464" actId="21"/>
          <ac:picMkLst>
            <pc:docMk/>
            <pc:sldMk cId="755297325" sldId="339"/>
            <ac:picMk id="19" creationId="{EE20DED1-084C-165F-9321-CC8427438C9A}"/>
          </ac:picMkLst>
        </pc:picChg>
      </pc:sldChg>
      <pc:sldChg chg="add del">
        <pc:chgData name="Fox, Kim" userId="a8ac31b4-0c49-4675-906a-78b19d5baa2d" providerId="ADAL" clId="{C5DBE39E-3C84-498F-A104-0021549C8BA7}" dt="2025-05-09T15:42:06.686" v="461"/>
        <pc:sldMkLst>
          <pc:docMk/>
          <pc:sldMk cId="130709785" sldId="340"/>
        </pc:sldMkLst>
      </pc:sldChg>
      <pc:sldChg chg="addSp delSp modSp new del mod delAnim modAnim">
        <pc:chgData name="Fox, Kim" userId="a8ac31b4-0c49-4675-906a-78b19d5baa2d" providerId="ADAL" clId="{C5DBE39E-3C84-498F-A104-0021549C8BA7}" dt="2025-05-09T15:39:12.188" v="433" actId="47"/>
        <pc:sldMkLst>
          <pc:docMk/>
          <pc:sldMk cId="1040084081" sldId="340"/>
        </pc:sldMkLst>
        <pc:picChg chg="add del mod">
          <ac:chgData name="Fox, Kim" userId="a8ac31b4-0c49-4675-906a-78b19d5baa2d" providerId="ADAL" clId="{C5DBE39E-3C84-498F-A104-0021549C8BA7}" dt="2025-05-09T15:36:58.567" v="416" actId="21"/>
          <ac:picMkLst>
            <pc:docMk/>
            <pc:sldMk cId="1040084081" sldId="340"/>
            <ac:picMk id="8" creationId="{8856EC4E-7450-F93B-2BF1-344ABA6F2A9C}"/>
          </ac:picMkLst>
        </pc:picChg>
        <pc:picChg chg="add mod">
          <ac:chgData name="Fox, Kim" userId="a8ac31b4-0c49-4675-906a-78b19d5baa2d" providerId="ADAL" clId="{C5DBE39E-3C84-498F-A104-0021549C8BA7}" dt="2025-05-09T15:36:56.379" v="415" actId="1076"/>
          <ac:picMkLst>
            <pc:docMk/>
            <pc:sldMk cId="1040084081" sldId="340"/>
            <ac:picMk id="17" creationId="{5EA61E20-FD70-AB33-5612-60D7E92C7477}"/>
          </ac:picMkLst>
        </pc:picChg>
        <pc:picChg chg="add del mod">
          <ac:chgData name="Fox, Kim" userId="a8ac31b4-0c49-4675-906a-78b19d5baa2d" providerId="ADAL" clId="{C5DBE39E-3C84-498F-A104-0021549C8BA7}" dt="2025-05-09T15:38:47.678" v="430" actId="21"/>
          <ac:picMkLst>
            <pc:docMk/>
            <pc:sldMk cId="1040084081" sldId="340"/>
            <ac:picMk id="19" creationId="{EE20DED1-084C-165F-9321-CC8427438C9A}"/>
          </ac:picMkLst>
        </pc:picChg>
      </pc:sldChg>
      <pc:sldChg chg="new add del">
        <pc:chgData name="Fox, Kim" userId="a8ac31b4-0c49-4675-906a-78b19d5baa2d" providerId="ADAL" clId="{C5DBE39E-3C84-498F-A104-0021549C8BA7}" dt="2025-05-09T15:35:44.672" v="401" actId="680"/>
        <pc:sldMkLst>
          <pc:docMk/>
          <pc:sldMk cId="2504787005" sldId="340"/>
        </pc:sldMkLst>
      </pc:sldChg>
      <pc:sldChg chg="add del">
        <pc:chgData name="Fox, Kim" userId="a8ac31b4-0c49-4675-906a-78b19d5baa2d" providerId="ADAL" clId="{C5DBE39E-3C84-498F-A104-0021549C8BA7}" dt="2025-05-09T15:35:44.341" v="400"/>
        <pc:sldMkLst>
          <pc:docMk/>
          <pc:sldMk cId="3147942594" sldId="341"/>
        </pc:sldMkLst>
      </pc:sldChg>
    </pc:docChg>
  </pc:docChgLst>
  <pc:docChgLst>
    <pc:chgData name="Fox, Kim" userId="S::foxki23@ecu.edu::a8ac31b4-0c49-4675-906a-78b19d5baa2d" providerId="AD" clId="Web-{4C4E143E-1531-4B88-9D98-AA055463C5A2}"/>
    <pc:docChg chg="addSld modSld">
      <pc:chgData name="Fox, Kim" userId="S::foxki23@ecu.edu::a8ac31b4-0c49-4675-906a-78b19d5baa2d" providerId="AD" clId="Web-{4C4E143E-1531-4B88-9D98-AA055463C5A2}" dt="2024-05-02T12:55:31.437" v="138"/>
      <pc:docMkLst>
        <pc:docMk/>
      </pc:docMkLst>
      <pc:sldChg chg="modNotes">
        <pc:chgData name="Fox, Kim" userId="S::foxki23@ecu.edu::a8ac31b4-0c49-4675-906a-78b19d5baa2d" providerId="AD" clId="Web-{4C4E143E-1531-4B88-9D98-AA055463C5A2}" dt="2024-05-02T12:20:05.201" v="29"/>
        <pc:sldMkLst>
          <pc:docMk/>
          <pc:sldMk cId="3245884825" sldId="307"/>
        </pc:sldMkLst>
      </pc:sldChg>
      <pc:sldChg chg="modNotes">
        <pc:chgData name="Fox, Kim" userId="S::foxki23@ecu.edu::a8ac31b4-0c49-4675-906a-78b19d5baa2d" providerId="AD" clId="Web-{4C4E143E-1531-4B88-9D98-AA055463C5A2}" dt="2024-05-02T12:53:53.421" v="109"/>
        <pc:sldMkLst>
          <pc:docMk/>
          <pc:sldMk cId="2214782664" sldId="324"/>
        </pc:sldMkLst>
      </pc:sldChg>
      <pc:sldChg chg="modNotes">
        <pc:chgData name="Fox, Kim" userId="S::foxki23@ecu.edu::a8ac31b4-0c49-4675-906a-78b19d5baa2d" providerId="AD" clId="Web-{4C4E143E-1531-4B88-9D98-AA055463C5A2}" dt="2024-05-02T12:54:45.921" v="111"/>
        <pc:sldMkLst>
          <pc:docMk/>
          <pc:sldMk cId="2919057777" sldId="325"/>
        </pc:sldMkLst>
      </pc:sldChg>
      <pc:sldChg chg="modSp modNotes">
        <pc:chgData name="Fox, Kim" userId="S::foxki23@ecu.edu::a8ac31b4-0c49-4675-906a-78b19d5baa2d" providerId="AD" clId="Web-{4C4E143E-1531-4B88-9D98-AA055463C5A2}" dt="2024-05-02T12:55:31.437" v="138"/>
        <pc:sldMkLst>
          <pc:docMk/>
          <pc:sldMk cId="2492769933" sldId="326"/>
        </pc:sldMkLst>
        <pc:spChg chg="mod">
          <ac:chgData name="Fox, Kim" userId="S::foxki23@ecu.edu::a8ac31b4-0c49-4675-906a-78b19d5baa2d" providerId="AD" clId="Web-{4C4E143E-1531-4B88-9D98-AA055463C5A2}" dt="2024-05-02T12:21:49.358" v="39" actId="20577"/>
          <ac:spMkLst>
            <pc:docMk/>
            <pc:sldMk cId="2492769933" sldId="326"/>
            <ac:spMk id="4" creationId="{D651BD23-01B2-5264-1F53-7713369F2F5F}"/>
          </ac:spMkLst>
        </pc:spChg>
      </pc:sldChg>
      <pc:sldChg chg="modNotes">
        <pc:chgData name="Fox, Kim" userId="S::foxki23@ecu.edu::a8ac31b4-0c49-4675-906a-78b19d5baa2d" providerId="AD" clId="Web-{4C4E143E-1531-4B88-9D98-AA055463C5A2}" dt="2024-05-02T12:55:11" v="128"/>
        <pc:sldMkLst>
          <pc:docMk/>
          <pc:sldMk cId="3640780168" sldId="331"/>
        </pc:sldMkLst>
      </pc:sldChg>
      <pc:sldChg chg="addSp delSp modSp add replId">
        <pc:chgData name="Fox, Kim" userId="S::foxki23@ecu.edu::a8ac31b4-0c49-4675-906a-78b19d5baa2d" providerId="AD" clId="Web-{4C4E143E-1531-4B88-9D98-AA055463C5A2}" dt="2024-05-02T12:21:02.639" v="38"/>
        <pc:sldMkLst>
          <pc:docMk/>
          <pc:sldMk cId="3317105218" sldId="333"/>
        </pc:sldMkLst>
        <pc:spChg chg="del mod">
          <ac:chgData name="Fox, Kim" userId="S::foxki23@ecu.edu::a8ac31b4-0c49-4675-906a-78b19d5baa2d" providerId="AD" clId="Web-{4C4E143E-1531-4B88-9D98-AA055463C5A2}" dt="2024-05-02T12:20:21.904" v="36"/>
          <ac:spMkLst>
            <pc:docMk/>
            <pc:sldMk cId="3317105218" sldId="333"/>
            <ac:spMk id="6" creationId="{24DCD1FF-4C6C-92F2-9969-4B2B33C8F296}"/>
          </ac:spMkLst>
        </pc:spChg>
        <pc:picChg chg="add mod">
          <ac:chgData name="Fox, Kim" userId="S::foxki23@ecu.edu::a8ac31b4-0c49-4675-906a-78b19d5baa2d" providerId="AD" clId="Web-{4C4E143E-1531-4B88-9D98-AA055463C5A2}" dt="2024-05-02T12:21:02.639" v="38"/>
          <ac:picMkLst>
            <pc:docMk/>
            <pc:sldMk cId="3317105218" sldId="333"/>
            <ac:picMk id="2" creationId="{AB7EC5F4-9AA1-01A4-C757-9A319A60A648}"/>
          </ac:picMkLst>
        </pc:picChg>
        <pc:picChg chg="del">
          <ac:chgData name="Fox, Kim" userId="S::foxki23@ecu.edu::a8ac31b4-0c49-4675-906a-78b19d5baa2d" providerId="AD" clId="Web-{4C4E143E-1531-4B88-9D98-AA055463C5A2}" dt="2024-05-02T12:20:23.170" v="37"/>
          <ac:picMkLst>
            <pc:docMk/>
            <pc:sldMk cId="3317105218" sldId="333"/>
            <ac:picMk id="5" creationId="{AD5BD7D1-5652-D562-F995-4E3120A58FA8}"/>
          </ac:picMkLst>
        </pc:picChg>
      </pc:sldChg>
    </pc:docChg>
  </pc:docChgLst>
  <pc:docChgLst>
    <pc:chgData name="Fox, Kim" userId="S::foxki23@ecu.edu::a8ac31b4-0c49-4675-906a-78b19d5baa2d" providerId="AD" clId="Web-{82C8C637-EBD8-47DC-B9D8-584DE62AC2CA}"/>
    <pc:docChg chg="modSld">
      <pc:chgData name="Fox, Kim" userId="S::foxki23@ecu.edu::a8ac31b4-0c49-4675-906a-78b19d5baa2d" providerId="AD" clId="Web-{82C8C637-EBD8-47DC-B9D8-584DE62AC2CA}" dt="2024-05-01T12:38:40.305" v="37" actId="14100"/>
      <pc:docMkLst>
        <pc:docMk/>
      </pc:docMkLst>
      <pc:sldChg chg="delAnim">
        <pc:chgData name="Fox, Kim" userId="S::foxki23@ecu.edu::a8ac31b4-0c49-4675-906a-78b19d5baa2d" providerId="AD" clId="Web-{82C8C637-EBD8-47DC-B9D8-584DE62AC2CA}" dt="2024-05-01T12:37:39.210" v="19"/>
        <pc:sldMkLst>
          <pc:docMk/>
          <pc:sldMk cId="1761058055" sldId="308"/>
        </pc:sldMkLst>
      </pc:sldChg>
      <pc:sldChg chg="modSp">
        <pc:chgData name="Fox, Kim" userId="S::foxki23@ecu.edu::a8ac31b4-0c49-4675-906a-78b19d5baa2d" providerId="AD" clId="Web-{82C8C637-EBD8-47DC-B9D8-584DE62AC2CA}" dt="2024-05-01T12:38:40.305" v="37" actId="14100"/>
        <pc:sldMkLst>
          <pc:docMk/>
          <pc:sldMk cId="2218176838" sldId="314"/>
        </pc:sldMkLst>
        <pc:spChg chg="mod">
          <ac:chgData name="Fox, Kim" userId="S::foxki23@ecu.edu::a8ac31b4-0c49-4675-906a-78b19d5baa2d" providerId="AD" clId="Web-{82C8C637-EBD8-47DC-B9D8-584DE62AC2CA}" dt="2024-05-01T12:38:40.305" v="37" actId="14100"/>
          <ac:spMkLst>
            <pc:docMk/>
            <pc:sldMk cId="2218176838" sldId="314"/>
            <ac:spMk id="4" creationId="{8881E4B4-86DC-2230-4248-C5AB1A2BEEF2}"/>
          </ac:spMkLst>
        </pc:spChg>
      </pc:sldChg>
      <pc:sldChg chg="modSp">
        <pc:chgData name="Fox, Kim" userId="S::foxki23@ecu.edu::a8ac31b4-0c49-4675-906a-78b19d5baa2d" providerId="AD" clId="Web-{82C8C637-EBD8-47DC-B9D8-584DE62AC2CA}" dt="2024-05-01T12:35:02.394" v="10" actId="20577"/>
        <pc:sldMkLst>
          <pc:docMk/>
          <pc:sldMk cId="2492769933" sldId="326"/>
        </pc:sldMkLst>
        <pc:spChg chg="mod">
          <ac:chgData name="Fox, Kim" userId="S::foxki23@ecu.edu::a8ac31b4-0c49-4675-906a-78b19d5baa2d" providerId="AD" clId="Web-{82C8C637-EBD8-47DC-B9D8-584DE62AC2CA}" dt="2024-05-01T12:35:02.394" v="10" actId="20577"/>
          <ac:spMkLst>
            <pc:docMk/>
            <pc:sldMk cId="2492769933" sldId="326"/>
            <ac:spMk id="3" creationId="{F40BBF77-7732-100B-7AAE-F3F0AEE4AC33}"/>
          </ac:spMkLst>
        </pc:spChg>
        <pc:spChg chg="mod">
          <ac:chgData name="Fox, Kim" userId="S::foxki23@ecu.edu::a8ac31b4-0c49-4675-906a-78b19d5baa2d" providerId="AD" clId="Web-{82C8C637-EBD8-47DC-B9D8-584DE62AC2CA}" dt="2024-05-01T12:34:52.425" v="7" actId="20577"/>
          <ac:spMkLst>
            <pc:docMk/>
            <pc:sldMk cId="2492769933" sldId="326"/>
            <ac:spMk id="4" creationId="{D651BD23-01B2-5264-1F53-7713369F2F5F}"/>
          </ac:spMkLst>
        </pc:spChg>
      </pc:sldChg>
      <pc:sldChg chg="mod modShow">
        <pc:chgData name="Fox, Kim" userId="S::foxki23@ecu.edu::a8ac31b4-0c49-4675-906a-78b19d5baa2d" providerId="AD" clId="Web-{82C8C637-EBD8-47DC-B9D8-584DE62AC2CA}" dt="2024-05-01T12:32:58.359" v="0"/>
        <pc:sldMkLst>
          <pc:docMk/>
          <pc:sldMk cId="4086886783" sldId="329"/>
        </pc:sldMkLst>
      </pc:sldChg>
      <pc:sldChg chg="modSp">
        <pc:chgData name="Fox, Kim" userId="S::foxki23@ecu.edu::a8ac31b4-0c49-4675-906a-78b19d5baa2d" providerId="AD" clId="Web-{82C8C637-EBD8-47DC-B9D8-584DE62AC2CA}" dt="2024-05-01T12:36:07.270" v="16"/>
        <pc:sldMkLst>
          <pc:docMk/>
          <pc:sldMk cId="1552727350" sldId="332"/>
        </pc:sldMkLst>
        <pc:picChg chg="mod modCrop">
          <ac:chgData name="Fox, Kim" userId="S::foxki23@ecu.edu::a8ac31b4-0c49-4675-906a-78b19d5baa2d" providerId="AD" clId="Web-{82C8C637-EBD8-47DC-B9D8-584DE62AC2CA}" dt="2024-05-01T12:36:07.270" v="16"/>
          <ac:picMkLst>
            <pc:docMk/>
            <pc:sldMk cId="1552727350" sldId="332"/>
            <ac:picMk id="5" creationId="{AD5BD7D1-5652-D562-F995-4E3120A58FA8}"/>
          </ac:picMkLst>
        </pc:picChg>
      </pc:sldChg>
    </pc:docChg>
  </pc:docChgLst>
  <pc:docChgLst>
    <pc:chgData name="Fox, Kim" userId="S::foxki23@ecu.edu::a8ac31b4-0c49-4675-906a-78b19d5baa2d" providerId="AD" clId="Web-{007A031C-5025-4DA2-8034-4BB2C45CB947}"/>
    <pc:docChg chg="modSld">
      <pc:chgData name="Fox, Kim" userId="S::foxki23@ecu.edu::a8ac31b4-0c49-4675-906a-78b19d5baa2d" providerId="AD" clId="Web-{007A031C-5025-4DA2-8034-4BB2C45CB947}" dt="2024-05-07T12:09:59.477" v="7"/>
      <pc:docMkLst>
        <pc:docMk/>
      </pc:docMkLst>
      <pc:sldChg chg="modSp addAnim modAnim">
        <pc:chgData name="Fox, Kim" userId="S::foxki23@ecu.edu::a8ac31b4-0c49-4675-906a-78b19d5baa2d" providerId="AD" clId="Web-{007A031C-5025-4DA2-8034-4BB2C45CB947}" dt="2024-05-07T12:09:59.477" v="7"/>
        <pc:sldMkLst>
          <pc:docMk/>
          <pc:sldMk cId="1761058055" sldId="308"/>
        </pc:sldMkLst>
        <pc:picChg chg="mod">
          <ac:chgData name="Fox, Kim" userId="S::foxki23@ecu.edu::a8ac31b4-0c49-4675-906a-78b19d5baa2d" providerId="AD" clId="Web-{007A031C-5025-4DA2-8034-4BB2C45CB947}" dt="2024-05-07T12:09:41.430" v="5" actId="1076"/>
          <ac:picMkLst>
            <pc:docMk/>
            <pc:sldMk cId="1761058055" sldId="308"/>
            <ac:picMk id="7" creationId="{667CFE2C-B64E-26F8-7A97-665418BFFCBD}"/>
          </ac:picMkLst>
        </pc:picChg>
      </pc:sldChg>
    </pc:docChg>
  </pc:docChgLst>
  <pc:docChgLst>
    <pc:chgData name="Fox, Kim" userId="S::foxki23@ecu.edu::a8ac31b4-0c49-4675-906a-78b19d5baa2d" providerId="AD" clId="Web-{7E93292F-9080-4909-A056-B3284DE4B5E1}"/>
    <pc:docChg chg="modSld">
      <pc:chgData name="Fox, Kim" userId="S::foxki23@ecu.edu::a8ac31b4-0c49-4675-906a-78b19d5baa2d" providerId="AD" clId="Web-{7E93292F-9080-4909-A056-B3284DE4B5E1}" dt="2024-05-01T12:41:50.722" v="0"/>
      <pc:docMkLst>
        <pc:docMk/>
      </pc:docMkLst>
      <pc:sldChg chg="mod modShow">
        <pc:chgData name="Fox, Kim" userId="S::foxki23@ecu.edu::a8ac31b4-0c49-4675-906a-78b19d5baa2d" providerId="AD" clId="Web-{7E93292F-9080-4909-A056-B3284DE4B5E1}" dt="2024-05-01T12:41:50.722" v="0"/>
        <pc:sldMkLst>
          <pc:docMk/>
          <pc:sldMk cId="2973026279" sldId="310"/>
        </pc:sldMkLst>
      </pc:sldChg>
    </pc:docChg>
  </pc:docChgLst>
  <pc:docChgLst>
    <pc:chgData name="Carwein, Chad Gregory" userId="S::carweinc15@ecu.edu::80780f6b-c950-4cab-b889-f78ac9823dd4" providerId="AD" clId="Web-{60B3F754-458F-4574-969F-4F107F59B0FC}"/>
    <pc:docChg chg="modSld sldOrd">
      <pc:chgData name="Carwein, Chad Gregory" userId="S::carweinc15@ecu.edu::80780f6b-c950-4cab-b889-f78ac9823dd4" providerId="AD" clId="Web-{60B3F754-458F-4574-969F-4F107F59B0FC}" dt="2025-05-13T13:34:16.242" v="3" actId="1076"/>
      <pc:docMkLst>
        <pc:docMk/>
      </pc:docMkLst>
      <pc:sldChg chg="addSp delSp modSp">
        <pc:chgData name="Carwein, Chad Gregory" userId="S::carweinc15@ecu.edu::80780f6b-c950-4cab-b889-f78ac9823dd4" providerId="AD" clId="Web-{60B3F754-458F-4574-969F-4F107F59B0FC}" dt="2025-05-13T13:34:16.242" v="3" actId="1076"/>
        <pc:sldMkLst>
          <pc:docMk/>
          <pc:sldMk cId="3640780168" sldId="331"/>
        </pc:sldMkLst>
        <pc:picChg chg="add mod">
          <ac:chgData name="Carwein, Chad Gregory" userId="S::carweinc15@ecu.edu::80780f6b-c950-4cab-b889-f78ac9823dd4" providerId="AD" clId="Web-{60B3F754-458F-4574-969F-4F107F59B0FC}" dt="2025-05-13T13:34:16.242" v="3" actId="1076"/>
          <ac:picMkLst>
            <pc:docMk/>
            <pc:sldMk cId="3640780168" sldId="331"/>
            <ac:picMk id="3" creationId="{89C40E1C-0E45-5178-CAC1-3BBE06D6CC73}"/>
          </ac:picMkLst>
        </pc:picChg>
        <pc:picChg chg="del">
          <ac:chgData name="Carwein, Chad Gregory" userId="S::carweinc15@ecu.edu::80780f6b-c950-4cab-b889-f78ac9823dd4" providerId="AD" clId="Web-{60B3F754-458F-4574-969F-4F107F59B0FC}" dt="2025-05-13T13:34:12.304" v="1"/>
          <ac:picMkLst>
            <pc:docMk/>
            <pc:sldMk cId="3640780168" sldId="331"/>
            <ac:picMk id="8" creationId="{B08B762C-CC5A-0C77-69DA-76E651591653}"/>
          </ac:picMkLst>
        </pc:picChg>
      </pc:sldChg>
      <pc:sldChg chg="ord">
        <pc:chgData name="Carwein, Chad Gregory" userId="S::carweinc15@ecu.edu::80780f6b-c950-4cab-b889-f78ac9823dd4" providerId="AD" clId="Web-{60B3F754-458F-4574-969F-4F107F59B0FC}" dt="2025-05-13T13:33:29.615" v="0"/>
        <pc:sldMkLst>
          <pc:docMk/>
          <pc:sldMk cId="156192813" sldId="334"/>
        </pc:sldMkLst>
      </pc:sldChg>
    </pc:docChg>
  </pc:docChgLst>
  <pc:docChgLst>
    <pc:chgData name="Fox, Kim" userId="S::foxki23@ecu.edu::a8ac31b4-0c49-4675-906a-78b19d5baa2d" providerId="AD" clId="Web-{8170C0A8-F604-49AE-9FD3-78D893E4DFC8}"/>
    <pc:docChg chg="modSld">
      <pc:chgData name="Fox, Kim" userId="S::foxki23@ecu.edu::a8ac31b4-0c49-4675-906a-78b19d5baa2d" providerId="AD" clId="Web-{8170C0A8-F604-49AE-9FD3-78D893E4DFC8}" dt="2024-05-01T21:11:59.690" v="27"/>
      <pc:docMkLst>
        <pc:docMk/>
      </pc:docMkLst>
      <pc:sldChg chg="modNotes">
        <pc:chgData name="Fox, Kim" userId="S::foxki23@ecu.edu::a8ac31b4-0c49-4675-906a-78b19d5baa2d" providerId="AD" clId="Web-{8170C0A8-F604-49AE-9FD3-78D893E4DFC8}" dt="2024-05-01T21:11:59.690" v="27"/>
        <pc:sldMkLst>
          <pc:docMk/>
          <pc:sldMk cId="2218176838" sldId="314"/>
        </pc:sldMkLst>
      </pc:sldChg>
      <pc:sldChg chg="modNotes">
        <pc:chgData name="Fox, Kim" userId="S::foxki23@ecu.edu::a8ac31b4-0c49-4675-906a-78b19d5baa2d" providerId="AD" clId="Web-{8170C0A8-F604-49AE-9FD3-78D893E4DFC8}" dt="2024-05-01T21:04:46.301" v="10"/>
        <pc:sldMkLst>
          <pc:docMk/>
          <pc:sldMk cId="385375639"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F4C87-A765-4B53-AD76-0C360F51861E}" type="datetimeFigureOut">
              <a:rPr lang="en-US" smtClean="0"/>
              <a:t>5/13/2025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8118C-7678-4E3A-99D1-517DD95AAF19}" type="slidenum">
              <a:rPr lang="en-US" smtClean="0"/>
              <a:t>‹#›</a:t>
            </a:fld>
            <a:endParaRPr lang="en-US"/>
          </a:p>
        </p:txBody>
      </p:sp>
    </p:spTree>
    <p:extLst>
      <p:ext uri="{BB962C8B-B14F-4D97-AF65-F5344CB8AC3E}">
        <p14:creationId xmlns:p14="http://schemas.microsoft.com/office/powerpoint/2010/main" val="39905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oastalstudiesinstitute.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oas.ecu.edu/"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Avenir Next LT Pro" panose="020B0504020202020204" pitchFamily="34" charset="0"/>
              </a:rPr>
              <a:t>Course offerings</a:t>
            </a:r>
          </a:p>
          <a:p>
            <a:pPr marL="285750" indent="-285750">
              <a:buFont typeface="Arial" panose="020B0604020202020204" pitchFamily="34" charset="0"/>
              <a:buChar char="•"/>
            </a:pPr>
            <a:r>
              <a:rPr lang="en-US">
                <a:latin typeface="Avenir Next LT Pro" panose="020B0504020202020204" pitchFamily="34" charset="0"/>
              </a:rPr>
              <a:t>Faculty research</a:t>
            </a:r>
          </a:p>
          <a:p>
            <a:pPr marL="285750" indent="-285750">
              <a:buFont typeface="Arial" panose="020B0604020202020204" pitchFamily="34" charset="0"/>
              <a:buChar char="•"/>
            </a:pPr>
            <a:r>
              <a:rPr lang="en-US">
                <a:latin typeface="Avenir Next LT Pro" panose="020B0504020202020204" pitchFamily="34" charset="0"/>
              </a:rPr>
              <a:t>Degree programs</a:t>
            </a:r>
          </a:p>
          <a:p>
            <a:pPr marL="285750" indent="-285750">
              <a:buFont typeface="Arial" panose="020B0604020202020204" pitchFamily="34" charset="0"/>
              <a:buChar char="•"/>
            </a:pPr>
            <a:r>
              <a:rPr lang="en-US">
                <a:latin typeface="Avenir Next LT Pro" panose="020B0504020202020204" pitchFamily="34" charset="0"/>
              </a:rPr>
              <a:t>Student projects</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a:t>
            </a:fld>
            <a:endParaRPr lang="en-US"/>
          </a:p>
        </p:txBody>
      </p:sp>
    </p:spTree>
    <p:extLst>
      <p:ext uri="{BB962C8B-B14F-4D97-AF65-F5344CB8AC3E}">
        <p14:creationId xmlns:p14="http://schemas.microsoft.com/office/powerpoint/2010/main" val="293145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Aft>
                <a:spcPts val="1000"/>
              </a:spcAft>
              <a:buFont typeface="Arial" pitchFamily="34" charset="0"/>
              <a:buChar char="•"/>
              <a:defRPr/>
            </a:pPr>
            <a:r>
              <a:rPr lang="en-US" sz="2400" b="1">
                <a:solidFill>
                  <a:schemeClr val="bg1"/>
                </a:solidFill>
              </a:rPr>
              <a:t>Estimated up to 80% waste could be diverted from landfill </a:t>
            </a:r>
          </a:p>
          <a:p>
            <a:pPr marL="228600" indent="-228600">
              <a:spcAft>
                <a:spcPts val="1000"/>
              </a:spcAft>
              <a:buFont typeface="Arial" pitchFamily="34" charset="0"/>
              <a:buChar char="•"/>
              <a:defRPr/>
            </a:pPr>
            <a:endParaRPr lang="en-US" sz="2400" b="1">
              <a:solidFill>
                <a:schemeClr val="bg1"/>
              </a:solidFill>
            </a:endParaRPr>
          </a:p>
          <a:p>
            <a:pPr marL="228600" indent="-228600">
              <a:spcAft>
                <a:spcPts val="1000"/>
              </a:spcAft>
              <a:buFont typeface="Arial" pitchFamily="34" charset="0"/>
              <a:buChar char="•"/>
              <a:defRPr/>
            </a:pPr>
            <a:r>
              <a:rPr lang="en-US" sz="2400" b="1">
                <a:solidFill>
                  <a:schemeClr val="bg1"/>
                </a:solidFill>
              </a:rPr>
              <a:t>Motor oil, tires, electronics, furniture (surplus warehouse), construction and demolition</a:t>
            </a:r>
          </a:p>
          <a:p>
            <a:pPr marL="228600" indent="-228600">
              <a:spcAft>
                <a:spcPts val="1000"/>
              </a:spcAft>
              <a:buFont typeface="Arial" pitchFamily="34" charset="0"/>
              <a:buChar char="•"/>
              <a:defRPr/>
            </a:pPr>
            <a:endParaRPr lang="en-US" sz="2400" b="1">
              <a:solidFill>
                <a:schemeClr val="bg1"/>
              </a:solidFill>
            </a:endParaRPr>
          </a:p>
          <a:p>
            <a:pPr marL="228600" indent="-228600">
              <a:spcAft>
                <a:spcPts val="1000"/>
              </a:spcAft>
              <a:buFont typeface="Arial" pitchFamily="34" charset="0"/>
              <a:buChar char="•"/>
              <a:defRPr/>
            </a:pPr>
            <a:r>
              <a:rPr lang="en-US" sz="2400" b="1">
                <a:solidFill>
                  <a:schemeClr val="bg1"/>
                </a:solidFill>
              </a:rPr>
              <a:t>PLANS:</a:t>
            </a:r>
          </a:p>
          <a:p>
            <a:pPr marL="514350" lvl="1" indent="-285750">
              <a:spcBef>
                <a:spcPts val="400"/>
              </a:spcBef>
              <a:buFont typeface="Arial" panose="020B0604020202020204" pitchFamily="34" charset="0"/>
              <a:buChar char="–"/>
            </a:pPr>
            <a:r>
              <a:rPr lang="en-US" sz="1600">
                <a:solidFill>
                  <a:schemeClr val="bg1"/>
                </a:solidFill>
                <a:cs typeface="Calibri" pitchFamily="34" charset="0"/>
              </a:rPr>
              <a:t>UNC System Sustainability Policy (2009) </a:t>
            </a:r>
          </a:p>
          <a:p>
            <a:pPr marL="514350" lvl="1" indent="-285750">
              <a:spcBef>
                <a:spcPts val="400"/>
              </a:spcBef>
              <a:buFont typeface="Arial" panose="020B0604020202020204" pitchFamily="34" charset="0"/>
              <a:buChar char="–"/>
            </a:pPr>
            <a:r>
              <a:rPr lang="en-US" sz="1600">
                <a:solidFill>
                  <a:schemeClr val="bg1"/>
                </a:solidFill>
                <a:cs typeface="Calibri" pitchFamily="34" charset="0"/>
              </a:rPr>
              <a:t>ECU Sustainability Plan (adopted fall 2018) – 60 Students, faculty, and staff worked together to write</a:t>
            </a:r>
          </a:p>
          <a:p>
            <a:pPr marL="514350" lvl="1" indent="-285750">
              <a:spcBef>
                <a:spcPts val="400"/>
              </a:spcBef>
              <a:buFont typeface="Arial" panose="020B0604020202020204" pitchFamily="34" charset="0"/>
              <a:buChar char="–"/>
            </a:pPr>
            <a:r>
              <a:rPr lang="en-US" sz="1600">
                <a:solidFill>
                  <a:schemeClr val="bg1"/>
                </a:solidFill>
                <a:cs typeface="Calibri" pitchFamily="34" charset="0"/>
              </a:rPr>
              <a:t>ECU Strategic Plan and Campus Master Plan</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12</a:t>
            </a:fld>
            <a:endParaRPr lang="en-US"/>
          </a:p>
        </p:txBody>
      </p:sp>
    </p:spTree>
    <p:extLst>
      <p:ext uri="{BB962C8B-B14F-4D97-AF65-F5344CB8AC3E}">
        <p14:creationId xmlns:p14="http://schemas.microsoft.com/office/powerpoint/2010/main" val="208333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Scope 1: Sources owned or controlled by a federal agency</a:t>
            </a:r>
          </a:p>
          <a:p>
            <a:r>
              <a:rPr lang="en-US"/>
              <a:t>Scope 2: Generation of electricity, steam, or heat </a:t>
            </a:r>
            <a:r>
              <a:rPr lang="en-US" b="1"/>
              <a:t>purchased</a:t>
            </a:r>
            <a:r>
              <a:rPr lang="en-US"/>
              <a:t> by a federal agency</a:t>
            </a:r>
          </a:p>
          <a:p>
            <a:r>
              <a:rPr lang="en-US" b="1"/>
              <a:t>Scope 3: Not owned or directly controlled by a federal agency but related to agency activities (e.g. business air travel, employee commute, waste from contractors)</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13</a:t>
            </a:fld>
            <a:endParaRPr lang="en-US"/>
          </a:p>
        </p:txBody>
      </p:sp>
    </p:spTree>
    <p:extLst>
      <p:ext uri="{BB962C8B-B14F-4D97-AF65-F5344CB8AC3E}">
        <p14:creationId xmlns:p14="http://schemas.microsoft.com/office/powerpoint/2010/main" val="101847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Avenir Next LT Pro" panose="020B0504020202020204" pitchFamily="34" charset="0"/>
              </a:rPr>
              <a:t>Energy</a:t>
            </a:r>
          </a:p>
          <a:p>
            <a:pPr marL="285750" indent="-285750">
              <a:buFont typeface="Arial" panose="020B0604020202020204" pitchFamily="34" charset="0"/>
              <a:buChar char="•"/>
            </a:pPr>
            <a:r>
              <a:rPr lang="en-US">
                <a:latin typeface="Avenir Next LT Pro" panose="020B0504020202020204" pitchFamily="34" charset="0"/>
              </a:rPr>
              <a:t>Water</a:t>
            </a:r>
          </a:p>
          <a:p>
            <a:pPr marL="285750" indent="-285750">
              <a:buFont typeface="Arial" panose="020B0604020202020204" pitchFamily="34" charset="0"/>
              <a:buChar char="•"/>
            </a:pPr>
            <a:r>
              <a:rPr lang="en-US">
                <a:latin typeface="Avenir Next LT Pro" panose="020B0504020202020204" pitchFamily="34" charset="0"/>
              </a:rPr>
              <a:t>Waste</a:t>
            </a:r>
          </a:p>
          <a:p>
            <a:pPr marL="285750" indent="-285750">
              <a:buFont typeface="Arial" panose="020B0604020202020204" pitchFamily="34" charset="0"/>
              <a:buChar char="•"/>
            </a:pPr>
            <a:r>
              <a:rPr lang="en-US">
                <a:latin typeface="Avenir Next LT Pro" panose="020B0504020202020204" pitchFamily="34" charset="0"/>
              </a:rPr>
              <a:t>Grounds</a:t>
            </a:r>
          </a:p>
          <a:p>
            <a:pPr marL="285750" indent="-285750">
              <a:buFont typeface="Arial" panose="020B0604020202020204" pitchFamily="34" charset="0"/>
              <a:buChar char="•"/>
            </a:pPr>
            <a:r>
              <a:rPr lang="en-US">
                <a:latin typeface="Avenir Next LT Pro" panose="020B0504020202020204" pitchFamily="34" charset="0"/>
              </a:rPr>
              <a:t>Habitats</a:t>
            </a:r>
          </a:p>
          <a:p>
            <a:pPr marL="285750" indent="-285750">
              <a:buFont typeface="Arial" panose="020B0604020202020204" pitchFamily="34" charset="0"/>
              <a:buChar char="•"/>
            </a:pPr>
            <a:r>
              <a:rPr lang="en-US">
                <a:latin typeface="Avenir Next LT Pro" panose="020B0504020202020204" pitchFamily="34" charset="0"/>
              </a:rPr>
              <a:t>Materials</a:t>
            </a:r>
          </a:p>
          <a:p>
            <a:pPr marL="285750" indent="-285750">
              <a:buFont typeface="Arial" panose="020B0604020202020204" pitchFamily="34" charset="0"/>
              <a:buChar char="•"/>
            </a:pPr>
            <a:r>
              <a:rPr lang="en-US">
                <a:latin typeface="Avenir Next LT Pro" panose="020B0504020202020204" pitchFamily="34" charset="0"/>
              </a:rPr>
              <a:t>Food &amp; Dining</a:t>
            </a:r>
          </a:p>
          <a:p>
            <a:pPr marL="285750" indent="-285750">
              <a:buFont typeface="Arial" panose="020B0604020202020204" pitchFamily="34" charset="0"/>
              <a:buChar char="•"/>
            </a:pPr>
            <a:r>
              <a:rPr lang="en-US">
                <a:latin typeface="Avenir Next LT Pro" panose="020B0504020202020204" pitchFamily="34" charset="0"/>
              </a:rPr>
              <a:t>Transportation</a:t>
            </a:r>
          </a:p>
          <a:p>
            <a:pPr marL="285750" indent="-285750">
              <a:buFont typeface="Arial" panose="020B0604020202020204" pitchFamily="34" charset="0"/>
              <a:buChar char="•"/>
            </a:pPr>
            <a:r>
              <a:rPr lang="en-US">
                <a:latin typeface="Avenir Next LT Pro" panose="020B0504020202020204" pitchFamily="34" charset="0"/>
              </a:rPr>
              <a:t>Green Buildings</a:t>
            </a:r>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14</a:t>
            </a:fld>
            <a:endParaRPr lang="en-US"/>
          </a:p>
        </p:txBody>
      </p:sp>
    </p:spTree>
    <p:extLst>
      <p:ext uri="{BB962C8B-B14F-4D97-AF65-F5344CB8AC3E}">
        <p14:creationId xmlns:p14="http://schemas.microsoft.com/office/powerpoint/2010/main" val="2725467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pPr>
            <a:r>
              <a:rPr lang="en-US" sz="2600">
                <a:ln>
                  <a:solidFill>
                    <a:schemeClr val="bg1"/>
                  </a:solidFill>
                </a:ln>
                <a:solidFill>
                  <a:schemeClr val="bg1"/>
                </a:solidFill>
                <a:latin typeface="+mj-lt"/>
              </a:rPr>
              <a:t>Everyone should feel incentivized including students, staff, and faculty to reduce utility consumption because we’re all paying these bills via state taxes, because we’re a public institution </a:t>
            </a:r>
          </a:p>
          <a:p>
            <a:pPr marL="0" indent="0">
              <a:spcBef>
                <a:spcPts val="600"/>
              </a:spcBef>
              <a:buFont typeface="Arial" pitchFamily="34" charset="0"/>
              <a:buNone/>
            </a:pPr>
            <a:endParaRPr lang="en-US" sz="2600">
              <a:ln>
                <a:solidFill>
                  <a:schemeClr val="bg1"/>
                </a:solidFill>
              </a:ln>
              <a:solidFill>
                <a:schemeClr val="bg1"/>
              </a:solidFill>
              <a:latin typeface="+mj-lt"/>
            </a:endParaRPr>
          </a:p>
          <a:p>
            <a:pPr marL="0" indent="0">
              <a:spcBef>
                <a:spcPts val="600"/>
              </a:spcBef>
              <a:buFont typeface="Arial" pitchFamily="34" charset="0"/>
              <a:buNone/>
            </a:pPr>
            <a:r>
              <a:rPr lang="en-US" sz="2600">
                <a:ln>
                  <a:solidFill>
                    <a:schemeClr val="bg1"/>
                  </a:solidFill>
                </a:ln>
                <a:solidFill>
                  <a:schemeClr val="bg1"/>
                </a:solidFill>
                <a:latin typeface="+mj-lt"/>
              </a:rPr>
              <a:t>1. HVAC Automation Systems</a:t>
            </a:r>
          </a:p>
          <a:p>
            <a:pPr>
              <a:spcBef>
                <a:spcPts val="600"/>
              </a:spcBef>
            </a:pPr>
            <a:endParaRPr lang="en-US" sz="2600">
              <a:ln>
                <a:solidFill>
                  <a:schemeClr val="bg1"/>
                </a:solidFill>
              </a:ln>
              <a:solidFill>
                <a:schemeClr val="bg1"/>
              </a:solidFill>
              <a:latin typeface="+mj-lt"/>
            </a:endParaRPr>
          </a:p>
          <a:p>
            <a:pPr marL="285750" indent="-285750">
              <a:spcBef>
                <a:spcPts val="600"/>
              </a:spcBef>
              <a:buFont typeface="Arial" pitchFamily="34" charset="0"/>
              <a:buChar char="•"/>
            </a:pPr>
            <a:r>
              <a:rPr lang="en-US" sz="2600">
                <a:ln>
                  <a:solidFill>
                    <a:schemeClr val="bg1"/>
                  </a:solidFill>
                </a:ln>
                <a:solidFill>
                  <a:schemeClr val="bg1"/>
                </a:solidFill>
                <a:latin typeface="+mj-lt"/>
              </a:rPr>
              <a:t>LED Lighting Upgrades</a:t>
            </a:r>
          </a:p>
          <a:p>
            <a:pPr marL="285750" indent="-285750">
              <a:spcBef>
                <a:spcPts val="600"/>
              </a:spcBef>
              <a:buFont typeface="Arial" pitchFamily="34" charset="0"/>
              <a:buChar char="•"/>
            </a:pPr>
            <a:endParaRPr lang="en-US" sz="2600">
              <a:ln>
                <a:solidFill>
                  <a:schemeClr val="bg1"/>
                </a:solidFill>
              </a:ln>
              <a:solidFill>
                <a:schemeClr val="bg1"/>
              </a:solidFill>
              <a:latin typeface="+mj-lt"/>
            </a:endParaRPr>
          </a:p>
          <a:p>
            <a:pPr marL="285750" indent="-285750">
              <a:spcBef>
                <a:spcPts val="600"/>
              </a:spcBef>
              <a:buFont typeface="Arial" pitchFamily="34" charset="0"/>
              <a:buChar char="•"/>
            </a:pPr>
            <a:r>
              <a:rPr lang="en-US" sz="2600">
                <a:ln>
                  <a:solidFill>
                    <a:prstClr val="white"/>
                  </a:solidFill>
                </a:ln>
                <a:solidFill>
                  <a:prstClr val="white"/>
                </a:solidFill>
              </a:rPr>
              <a:t>Solar Panels</a:t>
            </a:r>
            <a:endParaRPr lang="en-US">
              <a:ln>
                <a:solidFill>
                  <a:schemeClr val="bg1"/>
                </a:solidFill>
              </a:ln>
              <a:solidFill>
                <a:schemeClr val="bg1"/>
              </a:solidFill>
              <a:latin typeface="+mj-lt"/>
            </a:endParaRPr>
          </a:p>
          <a:p>
            <a:pPr marL="285750" indent="-285750">
              <a:spcBef>
                <a:spcPts val="600"/>
              </a:spcBef>
              <a:buFont typeface="Arial" pitchFamily="34" charset="0"/>
              <a:buChar char="•"/>
            </a:pPr>
            <a:endParaRPr lang="en-US" sz="2600">
              <a:ln>
                <a:solidFill>
                  <a:schemeClr val="bg1"/>
                </a:solidFill>
              </a:ln>
              <a:solidFill>
                <a:schemeClr val="bg1"/>
              </a:solidFill>
              <a:latin typeface="+mj-lt"/>
            </a:endParaRPr>
          </a:p>
          <a:p>
            <a:pPr marL="285750" indent="-285750">
              <a:spcBef>
                <a:spcPts val="600"/>
              </a:spcBef>
              <a:buFont typeface="Arial" pitchFamily="34" charset="0"/>
              <a:buChar char="•"/>
            </a:pPr>
            <a:r>
              <a:rPr lang="en-US" sz="2600">
                <a:ln>
                  <a:solidFill>
                    <a:schemeClr val="bg1"/>
                  </a:solidFill>
                </a:ln>
                <a:solidFill>
                  <a:schemeClr val="bg1"/>
                </a:solidFill>
                <a:latin typeface="+mj-lt"/>
              </a:rPr>
              <a:t>Occupancy Sensors</a:t>
            </a:r>
          </a:p>
          <a:p>
            <a:pPr>
              <a:spcBef>
                <a:spcPts val="600"/>
              </a:spcBef>
            </a:pPr>
            <a:endParaRPr lang="en-US" sz="2600">
              <a:ln>
                <a:solidFill>
                  <a:schemeClr val="bg1"/>
                </a:solidFill>
              </a:ln>
              <a:solidFill>
                <a:schemeClr val="bg1"/>
              </a:solidFill>
              <a:latin typeface="+mj-lt"/>
            </a:endParaRPr>
          </a:p>
          <a:p>
            <a:pPr marL="800100" lvl="2" indent="-342900">
              <a:spcBef>
                <a:spcPts val="600"/>
              </a:spcBef>
              <a:buFont typeface="Arial" panose="020B0604020202020204" pitchFamily="34" charset="0"/>
              <a:buChar char="–"/>
            </a:pPr>
            <a:endParaRPr lang="en-US" sz="2000">
              <a:solidFill>
                <a:schemeClr val="bg1"/>
              </a:solidFill>
            </a:endParaRPr>
          </a:p>
          <a:p>
            <a:r>
              <a:rPr lang="en-US" sz="1200" b="1">
                <a:solidFill>
                  <a:schemeClr val="bg1"/>
                </a:solidFill>
                <a:latin typeface="+mj-lt"/>
              </a:rPr>
              <a:t>Sink Faucet Aerators</a:t>
            </a:r>
          </a:p>
          <a:p>
            <a:endParaRPr lang="en-US" b="1">
              <a:solidFill>
                <a:schemeClr val="bg1"/>
              </a:solidFill>
              <a:latin typeface="+mj-lt"/>
            </a:endParaRPr>
          </a:p>
          <a:p>
            <a:r>
              <a:rPr lang="en-US" sz="1200" b="1">
                <a:solidFill>
                  <a:schemeClr val="bg1"/>
                </a:solidFill>
                <a:latin typeface="+mj-lt"/>
              </a:rPr>
              <a:t>Water Efficient Dishwashers </a:t>
            </a:r>
          </a:p>
          <a:p>
            <a:endParaRPr lang="en-US" b="1">
              <a:solidFill>
                <a:schemeClr val="bg1"/>
              </a:solidFill>
              <a:latin typeface="+mj-lt"/>
            </a:endParaRPr>
          </a:p>
          <a:p>
            <a:r>
              <a:rPr lang="en-US" sz="1200" b="1">
                <a:solidFill>
                  <a:schemeClr val="bg1"/>
                </a:solidFill>
              </a:rPr>
              <a:t>Low Flow Toilets and Showerheads</a:t>
            </a:r>
          </a:p>
          <a:p>
            <a:endParaRPr lang="en-US" b="1">
              <a:solidFill>
                <a:schemeClr val="bg1"/>
              </a:solidFill>
              <a:latin typeface="+mj-lt"/>
            </a:endParaRPr>
          </a:p>
          <a:p>
            <a:r>
              <a:rPr lang="en-US" sz="1200" b="1">
                <a:solidFill>
                  <a:schemeClr val="bg1"/>
                </a:solidFill>
                <a:latin typeface="+mj-lt"/>
              </a:rPr>
              <a:t>Rigorous Leak Detection and Repair Program</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15</a:t>
            </a:fld>
            <a:endParaRPr lang="en-US"/>
          </a:p>
        </p:txBody>
      </p:sp>
    </p:spTree>
    <p:extLst>
      <p:ext uri="{BB962C8B-B14F-4D97-AF65-F5344CB8AC3E}">
        <p14:creationId xmlns:p14="http://schemas.microsoft.com/office/powerpoint/2010/main" val="26184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When discussing the plastic recyclables, say “Drink Containers like water, soda, and juice bottles plus milk jugs and detergent bottles”</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Emphasize the specific NO RECYCLING items like glass, to-go drink containers, aerosol cans, and plastic food containers</a:t>
            </a:r>
          </a:p>
          <a:p>
            <a:pPr marL="342900" marR="0" lvl="0" indent="-342900">
              <a:lnSpc>
                <a:spcPct val="107000"/>
              </a:lnSpc>
              <a:spcBef>
                <a:spcPts val="0"/>
              </a:spcBef>
              <a:spcAft>
                <a:spcPts val="80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Recycling center off port terminal road, off 10</a:t>
            </a:r>
            <a:r>
              <a:rPr lang="en-US" b="1" baseline="30000"/>
              <a:t>th</a:t>
            </a:r>
            <a:r>
              <a:rPr lang="en-US" b="1"/>
              <a:t> St. across from Lowe’s, drive past the boat ramp – large yellow dumpster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In the summer of 2021, the local recycling center ran by ECVC (Eastern Carolina Vocational Center) stopped accepting glass for recycling.  This was due in part to the economics of recycling and the fact that glass is the heaviest commonly recycled material and they were having to ship it outside of Pitt County when gas prices were skyrocketing.  The other reason is that when glass breaks it becomes a health hazard to the employees who first hand-sort the recyclables plus glass shards were contaminating other streams of recycled material.  As such, Pitt County stepped in and placed </a:t>
            </a:r>
            <a:r>
              <a:rPr lang="en-US" sz="1800" b="1">
                <a:effectLst/>
                <a:latin typeface="Calibri" panose="020F0502020204030204" pitchFamily="34" charset="0"/>
                <a:ea typeface="Calibri" panose="020F0502020204030204" pitchFamily="34" charset="0"/>
              </a:rPr>
              <a:t>large yellow dumpsters at all 14 of their recycling drop-off stations</a:t>
            </a:r>
            <a:r>
              <a:rPr lang="en-US" sz="1800">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16</a:t>
            </a:fld>
            <a:endParaRPr lang="en-US"/>
          </a:p>
        </p:txBody>
      </p:sp>
    </p:spTree>
    <p:extLst>
      <p:ext uri="{BB962C8B-B14F-4D97-AF65-F5344CB8AC3E}">
        <p14:creationId xmlns:p14="http://schemas.microsoft.com/office/powerpoint/2010/main" val="1794866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Hydroponic farming for greens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500 heads of lettuce per month, Equivalent of what we can grow on 2 acres of land, No need for pesticides</a:t>
            </a:r>
          </a:p>
          <a:p>
            <a:pPr marL="171450" indent="-171450">
              <a:buFont typeface="Arial" panose="020B0604020202020204" pitchFamily="34" charset="0"/>
              <a:buChar char="•"/>
            </a:pPr>
            <a:r>
              <a:rPr lang="en-US"/>
              <a:t>Behind Jones Residence Hall, </a:t>
            </a:r>
            <a:r>
              <a:rPr lang="en-US" sz="1800" strike="noStrike">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Recycling cooking oil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trike="noStrike">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trayless dining,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purchasing NC farm milk and produce,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reducing single-use plastics, working with SGA to continue in restaurants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Ozzi</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container and machine, </a:t>
            </a:r>
            <a:r>
              <a:rPr lang="en-US" sz="1800" b="1"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onecard</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swipe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purple pantry food donations, helps food insecure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Compost pre-consumer food scraps, </a:t>
            </a:r>
            <a:r>
              <a:rPr lang="en-US" sz="1200" kern="0">
                <a:ln>
                  <a:solidFill>
                    <a:schemeClr val="bg1"/>
                  </a:solidFill>
                </a:ln>
                <a:solidFill>
                  <a:schemeClr val="bg1"/>
                </a:solidFill>
                <a:effectLst/>
                <a:cs typeface="ＭＳ Ｐゴシック" charset="-128"/>
              </a:rPr>
              <a:t>through </a:t>
            </a:r>
            <a:r>
              <a:rPr lang="en-US" sz="1200" kern="0">
                <a:ln>
                  <a:solidFill>
                    <a:schemeClr val="bg1"/>
                  </a:solidFill>
                </a:ln>
                <a:solidFill>
                  <a:schemeClr val="bg1"/>
                </a:solidFill>
                <a:effectLst/>
                <a:cs typeface="ＭＳ Ｐゴシック" charset="-128"/>
                <a:sym typeface="Wingdings" panose="05000000000000000000" pitchFamily="2" charset="2"/>
              </a:rPr>
              <a:t>alumni owned business</a:t>
            </a:r>
            <a:endParaRPr lang="en-US" sz="1200" kern="0">
              <a:ln>
                <a:solidFill>
                  <a:schemeClr val="bg1"/>
                </a:solidFill>
              </a:ln>
              <a:solidFill>
                <a:schemeClr val="bg1"/>
              </a:solidFill>
              <a:effectLst/>
              <a:cs typeface="ＭＳ Ｐゴシック" charset="-128"/>
            </a:endParaRP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17</a:t>
            </a:fld>
            <a:endParaRPr lang="en-US"/>
          </a:p>
        </p:txBody>
      </p:sp>
    </p:spTree>
    <p:extLst>
      <p:ext uri="{BB962C8B-B14F-4D97-AF65-F5344CB8AC3E}">
        <p14:creationId xmlns:p14="http://schemas.microsoft.com/office/powerpoint/2010/main" val="82852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electric buses and buses powered by compressed natural gas (CNG) instead of diesel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Continually adding to our electric vehicle (EV) charging infrastructure (recently got a grant for 3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working on developing a Fleet Electrification Transition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18</a:t>
            </a:fld>
            <a:endParaRPr lang="en-US"/>
          </a:p>
        </p:txBody>
      </p:sp>
    </p:spTree>
    <p:extLst>
      <p:ext uri="{BB962C8B-B14F-4D97-AF65-F5344CB8AC3E}">
        <p14:creationId xmlns:p14="http://schemas.microsoft.com/office/powerpoint/2010/main" val="14461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300">
                <a:ln>
                  <a:solidFill>
                    <a:schemeClr val="bg1"/>
                  </a:solidFill>
                </a:ln>
                <a:solidFill>
                  <a:schemeClr val="bg1"/>
                </a:solidFill>
              </a:rPr>
              <a:t>LEED:  </a:t>
            </a:r>
            <a:r>
              <a:rPr lang="en-US" sz="800" b="0" i="0">
                <a:solidFill>
                  <a:srgbClr val="2F3941"/>
                </a:solidFill>
                <a:effectLst/>
                <a:latin typeface="Arial" panose="020B0604020202020204" pitchFamily="34" charset="0"/>
              </a:rPr>
              <a:t>Leadership in Energy and Environmental Design</a:t>
            </a:r>
            <a:endParaRPr lang="en-US" sz="300">
              <a:ln>
                <a:solidFill>
                  <a:schemeClr val="bg1"/>
                </a:solidFill>
              </a:ln>
              <a:solidFill>
                <a:schemeClr val="bg1"/>
              </a:solidFill>
            </a:endParaRPr>
          </a:p>
          <a:p>
            <a:endParaRPr lang="en-US" sz="1200" b="1">
              <a:ln>
                <a:solidFill>
                  <a:schemeClr val="bg1"/>
                </a:solidFill>
              </a:ln>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ln>
                  <a:solidFill>
                    <a:srgbClr val="00FF00"/>
                  </a:solidFill>
                </a:ln>
                <a:solidFill>
                  <a:srgbClr val="00FF00"/>
                </a:solidFill>
                <a:cs typeface="ＭＳ Ｐゴシック" charset="-128"/>
              </a:rPr>
              <a:t>State of NC mandates future developments must be designed to meet standards of LEED Silver or higher</a:t>
            </a:r>
          </a:p>
          <a:p>
            <a:endParaRPr lang="en-US" sz="1200" b="1">
              <a:ln>
                <a:solidFill>
                  <a:schemeClr val="bg1"/>
                </a:solidFill>
              </a:ln>
              <a:solidFill>
                <a:schemeClr val="bg1"/>
              </a:solidFill>
            </a:endParaRPr>
          </a:p>
          <a:p>
            <a:pPr marL="342900" indent="-342900">
              <a:buFont typeface="Arial" panose="020B0604020202020204" pitchFamily="34" charset="0"/>
              <a:buChar char="•"/>
            </a:pPr>
            <a:r>
              <a:rPr lang="en-US" sz="1200" kern="0">
                <a:ln>
                  <a:solidFill>
                    <a:schemeClr val="bg1"/>
                  </a:solidFill>
                </a:ln>
                <a:solidFill>
                  <a:schemeClr val="bg1"/>
                </a:solidFill>
                <a:cs typeface="ＭＳ Ｐゴシック" charset="-128"/>
              </a:rPr>
              <a:t>Croatan Dining Hall – </a:t>
            </a:r>
            <a:r>
              <a:rPr lang="en-US" sz="1200" b="1" kern="0">
                <a:ln w="12700">
                  <a:solidFill>
                    <a:schemeClr val="bg1"/>
                  </a:solidFill>
                </a:ln>
                <a:solidFill>
                  <a:schemeClr val="bg1">
                    <a:lumMod val="50000"/>
                  </a:schemeClr>
                </a:solidFill>
                <a:cs typeface="ＭＳ Ｐゴシック" charset="-128"/>
              </a:rPr>
              <a:t>LEED Silver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0">
                <a:ln w="12700">
                  <a:solidFill>
                    <a:schemeClr val="bg1"/>
                  </a:solidFill>
                </a:ln>
                <a:solidFill>
                  <a:schemeClr val="bg1">
                    <a:lumMod val="50000"/>
                  </a:schemeClr>
                </a:solidFill>
                <a:cs typeface="ＭＳ Ｐゴシック" charset="-128"/>
              </a:rPr>
              <a:t>MCSC - LEED Silver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0">
                <a:ln w="12700">
                  <a:solidFill>
                    <a:schemeClr val="bg1"/>
                  </a:solidFill>
                </a:ln>
                <a:solidFill>
                  <a:schemeClr val="bg1">
                    <a:lumMod val="50000"/>
                  </a:schemeClr>
                </a:solidFill>
                <a:cs typeface="ＭＳ Ｐゴシック" charset="-128"/>
              </a:rPr>
              <a:t>Life Sciences </a:t>
            </a:r>
            <a:r>
              <a:rPr lang="en-US" sz="1200" b="1" kern="0" err="1">
                <a:ln w="12700">
                  <a:solidFill>
                    <a:schemeClr val="bg1"/>
                  </a:solidFill>
                </a:ln>
                <a:solidFill>
                  <a:schemeClr val="bg1">
                    <a:lumMod val="50000"/>
                  </a:schemeClr>
                </a:solidFill>
                <a:cs typeface="ＭＳ Ｐゴシック" charset="-128"/>
              </a:rPr>
              <a:t>BioTech</a:t>
            </a:r>
            <a:r>
              <a:rPr lang="en-US" sz="1200" b="1" kern="0">
                <a:ln w="12700">
                  <a:solidFill>
                    <a:schemeClr val="bg1"/>
                  </a:solidFill>
                </a:ln>
                <a:solidFill>
                  <a:schemeClr val="bg1">
                    <a:lumMod val="50000"/>
                  </a:schemeClr>
                </a:solidFill>
                <a:cs typeface="ＭＳ Ｐゴシック" charset="-128"/>
              </a:rPr>
              <a:t> - LEED Silver</a:t>
            </a:r>
          </a:p>
          <a:p>
            <a:pPr marL="342900" indent="-342900">
              <a:buFont typeface="Arial" panose="020B0604020202020204" pitchFamily="34" charset="0"/>
              <a:buChar char="•"/>
            </a:pPr>
            <a:endParaRPr lang="en-US" sz="1200" b="1" kern="0">
              <a:ln>
                <a:solidFill>
                  <a:schemeClr val="bg1"/>
                </a:solidFill>
              </a:ln>
              <a:solidFill>
                <a:schemeClr val="bg1"/>
              </a:solidFill>
              <a:cs typeface="ＭＳ Ｐゴシック" charset="-128"/>
            </a:endParaRPr>
          </a:p>
          <a:p>
            <a:endParaRPr lang="en-US" sz="1200" b="1" kern="0">
              <a:ln>
                <a:solidFill>
                  <a:schemeClr val="bg1"/>
                </a:solidFill>
              </a:ln>
              <a:solidFill>
                <a:schemeClr val="bg1"/>
              </a:solidFill>
            </a:endParaRPr>
          </a:p>
          <a:p>
            <a:pPr marL="400050" indent="-400050" eaLnBrk="0" hangingPunct="0">
              <a:buFont typeface="Arial" pitchFamily="34" charset="0"/>
              <a:buChar char="•"/>
              <a:defRPr/>
            </a:pPr>
            <a:r>
              <a:rPr lang="en-US" sz="1200" kern="0">
                <a:ln>
                  <a:solidFill>
                    <a:prstClr val="white"/>
                  </a:solidFill>
                </a:ln>
                <a:solidFill>
                  <a:prstClr val="white"/>
                </a:solidFill>
                <a:cs typeface="ＭＳ Ｐゴシック" charset="-128"/>
              </a:rPr>
              <a:t>Ross Hall – </a:t>
            </a:r>
            <a:r>
              <a:rPr lang="en-US" sz="1200" b="1" kern="0">
                <a:ln w="12700">
                  <a:solidFill>
                    <a:prstClr val="white"/>
                  </a:solidFill>
                </a:ln>
                <a:solidFill>
                  <a:srgbClr val="FEC923"/>
                </a:solidFill>
                <a:cs typeface="ＭＳ Ｐゴシック" charset="-128"/>
              </a:rPr>
              <a:t>LEED Gold</a:t>
            </a:r>
          </a:p>
          <a:p>
            <a:pPr marL="400050" indent="-400050" eaLnBrk="0" hangingPunct="0">
              <a:buFont typeface="Arial" pitchFamily="34" charset="0"/>
              <a:buChar char="•"/>
              <a:defRPr/>
            </a:pPr>
            <a:r>
              <a:rPr lang="en-US" sz="1200" kern="0">
                <a:ln>
                  <a:solidFill>
                    <a:prstClr val="white"/>
                  </a:solidFill>
                </a:ln>
                <a:solidFill>
                  <a:prstClr val="white"/>
                </a:solidFill>
                <a:cs typeface="ＭＳ Ｐゴシック" charset="-128"/>
              </a:rPr>
              <a:t>HSC Student Center – </a:t>
            </a:r>
            <a:r>
              <a:rPr lang="en-US" sz="1200" b="1" kern="0">
                <a:ln w="12700">
                  <a:solidFill>
                    <a:prstClr val="white"/>
                  </a:solidFill>
                </a:ln>
                <a:solidFill>
                  <a:srgbClr val="FEC923"/>
                </a:solidFill>
                <a:cs typeface="ＭＳ Ｐゴシック" charset="-128"/>
              </a:rPr>
              <a:t>LEED Gold</a:t>
            </a:r>
          </a:p>
          <a:p>
            <a:pPr marL="400050" indent="-400050" eaLnBrk="0" hangingPunct="0">
              <a:buFont typeface="Arial" pitchFamily="34" charset="0"/>
              <a:buChar char="•"/>
              <a:defRPr/>
            </a:pPr>
            <a:r>
              <a:rPr lang="en-US" sz="1200" kern="0">
                <a:ln>
                  <a:solidFill>
                    <a:prstClr val="white"/>
                  </a:solidFill>
                </a:ln>
                <a:solidFill>
                  <a:prstClr val="white"/>
                </a:solidFill>
                <a:cs typeface="ＭＳ Ｐゴシック" charset="-128"/>
              </a:rPr>
              <a:t>Coastal Studies Institute – </a:t>
            </a:r>
            <a:r>
              <a:rPr lang="en-US" sz="1200" b="1" kern="0">
                <a:ln w="12700">
                  <a:solidFill>
                    <a:prstClr val="white"/>
                  </a:solidFill>
                </a:ln>
                <a:solidFill>
                  <a:srgbClr val="FEC923"/>
                </a:solidFill>
                <a:cs typeface="ＭＳ Ｐゴシック" charset="-128"/>
              </a:rPr>
              <a:t>LEED Gold</a:t>
            </a:r>
          </a:p>
          <a:p>
            <a:pPr marL="857250" lvl="1" indent="-400050" eaLnBrk="0" hangingPunct="0">
              <a:buFont typeface="Arial" pitchFamily="34" charset="0"/>
              <a:buChar char="•"/>
              <a:defRPr/>
            </a:pPr>
            <a:r>
              <a:rPr lang="en-US" sz="1200" b="1" kern="0">
                <a:ln w="12700">
                  <a:solidFill>
                    <a:prstClr val="white"/>
                  </a:solidFill>
                </a:ln>
                <a:solidFill>
                  <a:srgbClr val="FEC923"/>
                </a:solidFill>
              </a:rPr>
              <a:t>Where semester at the coast takes place</a:t>
            </a:r>
          </a:p>
          <a:p>
            <a:pPr marL="857250" lvl="1" indent="-400050" eaLnBrk="0" hangingPunct="0">
              <a:buFont typeface="Arial" pitchFamily="34" charset="0"/>
              <a:buChar char="•"/>
              <a:defRPr/>
            </a:pPr>
            <a:r>
              <a:rPr lang="en-US" sz="1200" b="1" kern="0">
                <a:ln w="12700">
                  <a:solidFill>
                    <a:prstClr val="white"/>
                  </a:solidFill>
                </a:ln>
                <a:solidFill>
                  <a:srgbClr val="FEC923"/>
                </a:solidFill>
              </a:rPr>
              <a:t>Gives tours of the environmental aspects of the building</a:t>
            </a:r>
            <a:endParaRPr lang="en-US" sz="1200" b="1">
              <a:ln>
                <a:solidFill>
                  <a:schemeClr val="bg1"/>
                </a:solidFill>
              </a:ln>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a:ln>
                <a:solidFill>
                  <a:schemeClr val="bg1"/>
                </a:solidFill>
              </a:ln>
              <a:solidFill>
                <a:schemeClr val="bg1"/>
              </a:solidFill>
            </a:endParaRP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19</a:t>
            </a:fld>
            <a:endParaRPr lang="en-US"/>
          </a:p>
        </p:txBody>
      </p:sp>
    </p:spTree>
    <p:extLst>
      <p:ext uri="{BB962C8B-B14F-4D97-AF65-F5344CB8AC3E}">
        <p14:creationId xmlns:p14="http://schemas.microsoft.com/office/powerpoint/2010/main" val="384962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marR="0" lvl="0" indent="-400050" algn="l" defTabSz="914400" rtl="0" eaLnBrk="0" fontAlgn="auto" latinLnBrk="0" hangingPunct="0">
              <a:lnSpc>
                <a:spcPct val="100000"/>
              </a:lnSpc>
              <a:spcBef>
                <a:spcPct val="20000"/>
              </a:spcBef>
              <a:spcAft>
                <a:spcPts val="1800"/>
              </a:spcAft>
              <a:buClrTx/>
              <a:buSzTx/>
              <a:buFont typeface="Arial" pitchFamily="34" charset="0"/>
              <a:buChar char="•"/>
              <a:tabLst/>
              <a:defRPr/>
            </a:pPr>
            <a:r>
              <a:rPr lang="en-US" sz="1200" kern="0">
                <a:ln>
                  <a:solidFill>
                    <a:schemeClr val="bg1"/>
                  </a:solidFill>
                </a:ln>
                <a:solidFill>
                  <a:schemeClr val="bg1"/>
                </a:solidFill>
                <a:effectLst/>
                <a:cs typeface="ＭＳ Ｐゴシック" charset="-128"/>
              </a:rPr>
              <a:t>Cisterns to capture rainwater (15,000 gallon one behind MCSC underground)</a:t>
            </a:r>
          </a:p>
          <a:p>
            <a:pPr marL="400050" marR="0" lvl="0" indent="-400050" algn="l" defTabSz="914400" rtl="0" eaLnBrk="0" fontAlgn="auto" latinLnBrk="0" hangingPunct="0">
              <a:lnSpc>
                <a:spcPct val="100000"/>
              </a:lnSpc>
              <a:spcBef>
                <a:spcPct val="20000"/>
              </a:spcBef>
              <a:spcAft>
                <a:spcPts val="1800"/>
              </a:spcAft>
              <a:buClrTx/>
              <a:buSzTx/>
              <a:buFont typeface="Arial" pitchFamily="34" charset="0"/>
              <a:buChar char="•"/>
              <a:tabLst/>
              <a:defRPr/>
            </a:pPr>
            <a:r>
              <a:rPr lang="en-US" sz="1200" kern="0">
                <a:ln>
                  <a:solidFill>
                    <a:schemeClr val="bg1"/>
                  </a:solidFill>
                </a:ln>
                <a:solidFill>
                  <a:schemeClr val="bg1"/>
                </a:solidFill>
                <a:effectLst/>
                <a:cs typeface="ＭＳ Ｐゴシック" charset="-128"/>
              </a:rPr>
              <a:t>Best Management Practice (BMP) Signage</a:t>
            </a:r>
          </a:p>
          <a:p>
            <a:pPr marL="400050" marR="0" lvl="0" indent="-400050" algn="l" defTabSz="914400" rtl="0" eaLnBrk="0" fontAlgn="auto" latinLnBrk="0" hangingPunct="0">
              <a:lnSpc>
                <a:spcPct val="100000"/>
              </a:lnSpc>
              <a:spcBef>
                <a:spcPts val="0"/>
              </a:spcBef>
              <a:spcAft>
                <a:spcPts val="1800"/>
              </a:spcAft>
              <a:buClrTx/>
              <a:buSzTx/>
              <a:buFont typeface="Arial" pitchFamily="34" charset="0"/>
              <a:buChar char="•"/>
              <a:tabLst/>
              <a:defRPr/>
            </a:pPr>
            <a:r>
              <a:rPr lang="en-US" sz="1200" kern="0">
                <a:ln>
                  <a:solidFill>
                    <a:schemeClr val="bg1"/>
                  </a:solidFill>
                </a:ln>
                <a:solidFill>
                  <a:schemeClr val="bg1"/>
                </a:solidFill>
                <a:effectLst/>
                <a:cs typeface="ＭＳ Ｐゴシック" charset="-128"/>
              </a:rPr>
              <a:t>Pollinator habitats</a:t>
            </a:r>
          </a:p>
          <a:p>
            <a:pPr marL="400050" indent="-400050" eaLnBrk="0" hangingPunct="0">
              <a:spcAft>
                <a:spcPts val="1800"/>
              </a:spcAft>
              <a:buFont typeface="Arial" pitchFamily="34" charset="0"/>
              <a:buChar char="•"/>
              <a:defRPr/>
            </a:pPr>
            <a:r>
              <a:rPr lang="en-US" sz="1200" kern="0">
                <a:ln>
                  <a:solidFill>
                    <a:schemeClr val="bg1"/>
                  </a:solidFill>
                </a:ln>
                <a:solidFill>
                  <a:schemeClr val="bg1"/>
                </a:solidFill>
                <a:effectLst/>
                <a:cs typeface="ＭＳ Ｐゴシック" charset="-128"/>
              </a:rPr>
              <a:t>Propane Mowers and Electric Gators</a:t>
            </a:r>
          </a:p>
          <a:p>
            <a:pPr marL="400050" indent="-400050" eaLnBrk="0" hangingPunct="0">
              <a:spcAft>
                <a:spcPts val="1800"/>
              </a:spcAft>
              <a:buFont typeface="Arial" pitchFamily="34" charset="0"/>
              <a:buChar char="•"/>
              <a:defRPr/>
            </a:pPr>
            <a:r>
              <a:rPr lang="en-US" sz="1200" kern="0">
                <a:ln>
                  <a:solidFill>
                    <a:schemeClr val="bg1"/>
                  </a:solidFill>
                </a:ln>
                <a:solidFill>
                  <a:schemeClr val="bg1"/>
                </a:solidFill>
                <a:effectLst/>
                <a:cs typeface="ＭＳ Ｐゴシック" charset="-128"/>
              </a:rPr>
              <a:t>Bioswale, rain gardens, and constructed wetlands- help with stormwater management</a:t>
            </a:r>
          </a:p>
          <a:p>
            <a:pPr marL="400050" indent="-400050" eaLnBrk="0" hangingPunct="0">
              <a:spcAft>
                <a:spcPts val="1800"/>
              </a:spcAft>
              <a:buFont typeface="Arial" pitchFamily="34" charset="0"/>
              <a:buChar char="•"/>
              <a:defRPr/>
            </a:pPr>
            <a:endParaRPr lang="en-US" sz="1200" kern="0">
              <a:ln>
                <a:solidFill>
                  <a:schemeClr val="bg1"/>
                </a:solidFill>
              </a:ln>
              <a:solidFill>
                <a:schemeClr val="bg1"/>
              </a:solidFill>
              <a:effectLst/>
              <a:cs typeface="ＭＳ Ｐゴシック" charset="-128"/>
            </a:endParaRP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20</a:t>
            </a:fld>
            <a:endParaRPr lang="en-US"/>
          </a:p>
        </p:txBody>
      </p:sp>
    </p:spTree>
    <p:extLst>
      <p:ext uri="{BB962C8B-B14F-4D97-AF65-F5344CB8AC3E}">
        <p14:creationId xmlns:p14="http://schemas.microsoft.com/office/powerpoint/2010/main" val="211755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Across from baseball stadium on Charles </a:t>
            </a:r>
            <a:r>
              <a:rPr lang="en-US" err="1"/>
              <a:t>blvd</a:t>
            </a:r>
            <a:r>
              <a:rPr lang="en-US"/>
              <a:t> in Stratford Arms parking lot</a:t>
            </a:r>
          </a:p>
        </p:txBody>
      </p:sp>
      <p:sp>
        <p:nvSpPr>
          <p:cNvPr id="4" name="Slide Number Placeholder 3"/>
          <p:cNvSpPr>
            <a:spLocks noGrp="1"/>
          </p:cNvSpPr>
          <p:nvPr>
            <p:ph type="sldNum" sz="quarter" idx="5"/>
          </p:nvPr>
        </p:nvSpPr>
        <p:spPr/>
        <p:txBody>
          <a:bodyPr/>
          <a:lstStyle/>
          <a:p>
            <a:fld id="{CF98118C-7678-4E3A-99D1-517DD95AAF19}" type="slidenum">
              <a:rPr lang="en-US" smtClean="0"/>
              <a:t>21</a:t>
            </a:fld>
            <a:endParaRPr lang="en-US"/>
          </a:p>
        </p:txBody>
      </p:sp>
    </p:spTree>
    <p:extLst>
      <p:ext uri="{BB962C8B-B14F-4D97-AF65-F5344CB8AC3E}">
        <p14:creationId xmlns:p14="http://schemas.microsoft.com/office/powerpoint/2010/main" val="369648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"They," not "you!"</a:t>
            </a:r>
          </a:p>
        </p:txBody>
      </p:sp>
      <p:sp>
        <p:nvSpPr>
          <p:cNvPr id="4" name="Slide Number Placeholder 3"/>
          <p:cNvSpPr>
            <a:spLocks noGrp="1"/>
          </p:cNvSpPr>
          <p:nvPr>
            <p:ph type="sldNum" sz="quarter" idx="5"/>
          </p:nvPr>
        </p:nvSpPr>
        <p:spPr/>
        <p:txBody>
          <a:bodyPr/>
          <a:lstStyle/>
          <a:p>
            <a:fld id="{CF98118C-7678-4E3A-99D1-517DD95AAF19}" type="slidenum">
              <a:rPr lang="en-US" smtClean="0"/>
              <a:t>3</a:t>
            </a:fld>
            <a:endParaRPr lang="en-US"/>
          </a:p>
        </p:txBody>
      </p:sp>
    </p:spTree>
    <p:extLst>
      <p:ext uri="{BB962C8B-B14F-4D97-AF65-F5344CB8AC3E}">
        <p14:creationId xmlns:p14="http://schemas.microsoft.com/office/powerpoint/2010/main" val="1505909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Avenir Next LT Pro" panose="020B0504020202020204" pitchFamily="34" charset="0"/>
              </a:rPr>
              <a:t>Events</a:t>
            </a:r>
          </a:p>
          <a:p>
            <a:pPr marL="285750" indent="-285750">
              <a:buFont typeface="Arial" panose="020B0604020202020204" pitchFamily="34" charset="0"/>
              <a:buChar char="•"/>
            </a:pPr>
            <a:r>
              <a:rPr lang="en-US">
                <a:latin typeface="Avenir Next LT Pro" panose="020B0504020202020204" pitchFamily="34" charset="0"/>
              </a:rPr>
              <a:t>Get Involved</a:t>
            </a:r>
          </a:p>
          <a:p>
            <a:pPr marL="285750" indent="-285750">
              <a:buFont typeface="Arial" panose="020B0604020202020204" pitchFamily="34" charset="0"/>
              <a:buChar char="•"/>
            </a:pPr>
            <a:r>
              <a:rPr lang="en-US">
                <a:latin typeface="Avenir Next LT Pro" panose="020B0504020202020204" pitchFamily="34" charset="0"/>
              </a:rPr>
              <a:t>Volunteer Work</a:t>
            </a:r>
          </a:p>
          <a:p>
            <a:pPr marL="285750" indent="-285750">
              <a:buFont typeface="Arial" panose="020B0604020202020204" pitchFamily="34" charset="0"/>
              <a:buChar char="•"/>
            </a:pPr>
            <a:r>
              <a:rPr lang="en-US">
                <a:latin typeface="Avenir Next LT Pro" panose="020B0504020202020204" pitchFamily="34" charset="0"/>
              </a:rPr>
              <a:t>Tips for Everyday</a:t>
            </a:r>
          </a:p>
          <a:p>
            <a:pPr marL="285750" indent="-285750">
              <a:buFont typeface="Arial" panose="020B0604020202020204" pitchFamily="34" charset="0"/>
              <a:buChar char="•"/>
            </a:pPr>
            <a:r>
              <a:rPr lang="en-US">
                <a:latin typeface="Avenir Next LT Pro" panose="020B0504020202020204" pitchFamily="34" charset="0"/>
              </a:rPr>
              <a:t>Connect with Us</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22</a:t>
            </a:fld>
            <a:endParaRPr lang="en-US"/>
          </a:p>
        </p:txBody>
      </p:sp>
    </p:spTree>
    <p:extLst>
      <p:ext uri="{BB962C8B-B14F-4D97-AF65-F5344CB8AC3E}">
        <p14:creationId xmlns:p14="http://schemas.microsoft.com/office/powerpoint/2010/main" val="2030703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23</a:t>
            </a:fld>
            <a:endParaRPr lang="en-US"/>
          </a:p>
        </p:txBody>
      </p:sp>
    </p:spTree>
    <p:extLst>
      <p:ext uri="{BB962C8B-B14F-4D97-AF65-F5344CB8AC3E}">
        <p14:creationId xmlns:p14="http://schemas.microsoft.com/office/powerpoint/2010/main" val="1041514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24</a:t>
            </a:fld>
            <a:endParaRPr lang="en-US"/>
          </a:p>
        </p:txBody>
      </p:sp>
    </p:spTree>
    <p:extLst>
      <p:ext uri="{BB962C8B-B14F-4D97-AF65-F5344CB8AC3E}">
        <p14:creationId xmlns:p14="http://schemas.microsoft.com/office/powerpoint/2010/main" val="2708436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put a lot of work into these so we ask that you please incentivize students</a:t>
            </a:r>
          </a:p>
          <a:p>
            <a:r>
              <a:rPr lang="en-US">
                <a:cs typeface="Calibri"/>
              </a:rPr>
              <a:t>Extra credit</a:t>
            </a:r>
          </a:p>
          <a:p>
            <a:r>
              <a:rPr lang="en-US">
                <a:cs typeface="Calibri"/>
              </a:rPr>
              <a:t>Make up for missed classes</a:t>
            </a:r>
          </a:p>
          <a:p>
            <a:r>
              <a:rPr lang="en-US">
                <a:cs typeface="Calibri"/>
              </a:rPr>
              <a:t>We welcome film recommendations, </a:t>
            </a:r>
            <a:r>
              <a:rPr lang="en-US" err="1">
                <a:cs typeface="Calibri"/>
              </a:rPr>
              <a:t>esp</a:t>
            </a:r>
            <a:r>
              <a:rPr lang="en-US">
                <a:cs typeface="Calibri"/>
              </a:rPr>
              <a:t> if it's something you know about and can speak on</a:t>
            </a:r>
          </a:p>
        </p:txBody>
      </p:sp>
      <p:sp>
        <p:nvSpPr>
          <p:cNvPr id="4" name="Slide Number Placeholder 3"/>
          <p:cNvSpPr>
            <a:spLocks noGrp="1"/>
          </p:cNvSpPr>
          <p:nvPr>
            <p:ph type="sldNum" sz="quarter" idx="5"/>
          </p:nvPr>
        </p:nvSpPr>
        <p:spPr/>
        <p:txBody>
          <a:bodyPr/>
          <a:lstStyle/>
          <a:p>
            <a:fld id="{CF98118C-7678-4E3A-99D1-517DD95AAF19}" type="slidenum">
              <a:rPr lang="en-US" smtClean="0"/>
              <a:t>25</a:t>
            </a:fld>
            <a:endParaRPr lang="en-US"/>
          </a:p>
        </p:txBody>
      </p:sp>
    </p:spTree>
    <p:extLst>
      <p:ext uri="{BB962C8B-B14F-4D97-AF65-F5344CB8AC3E}">
        <p14:creationId xmlns:p14="http://schemas.microsoft.com/office/powerpoint/2010/main" val="1213631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Community Service Leave</a:t>
            </a:r>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26</a:t>
            </a:fld>
            <a:endParaRPr lang="en-US"/>
          </a:p>
        </p:txBody>
      </p:sp>
    </p:spTree>
    <p:extLst>
      <p:ext uri="{BB962C8B-B14F-4D97-AF65-F5344CB8AC3E}">
        <p14:creationId xmlns:p14="http://schemas.microsoft.com/office/powerpoint/2010/main" val="1030970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put a lot of work into these so we ask that you please incentivize students</a:t>
            </a:r>
          </a:p>
          <a:p>
            <a:r>
              <a:rPr lang="en-US">
                <a:cs typeface="Calibri"/>
              </a:rPr>
              <a:t>Extra credit</a:t>
            </a:r>
          </a:p>
          <a:p>
            <a:r>
              <a:rPr lang="en-US">
                <a:cs typeface="Calibri"/>
              </a:rPr>
              <a:t>Make up for missed classes</a:t>
            </a:r>
          </a:p>
          <a:p>
            <a:r>
              <a:rPr lang="en-US">
                <a:cs typeface="Calibri"/>
              </a:rPr>
              <a:t>We welcome film recommendations, </a:t>
            </a:r>
            <a:r>
              <a:rPr lang="en-US" err="1">
                <a:cs typeface="Calibri"/>
              </a:rPr>
              <a:t>esp</a:t>
            </a:r>
            <a:r>
              <a:rPr lang="en-US">
                <a:cs typeface="Calibri"/>
              </a:rPr>
              <a:t> if it's something you know about and can speak on</a:t>
            </a:r>
          </a:p>
        </p:txBody>
      </p:sp>
      <p:sp>
        <p:nvSpPr>
          <p:cNvPr id="4" name="Slide Number Placeholder 3"/>
          <p:cNvSpPr>
            <a:spLocks noGrp="1"/>
          </p:cNvSpPr>
          <p:nvPr>
            <p:ph type="sldNum" sz="quarter" idx="5"/>
          </p:nvPr>
        </p:nvSpPr>
        <p:spPr/>
        <p:txBody>
          <a:bodyPr/>
          <a:lstStyle/>
          <a:p>
            <a:fld id="{CF98118C-7678-4E3A-99D1-517DD95AAF19}" type="slidenum">
              <a:rPr lang="en-US" smtClean="0"/>
              <a:t>28</a:t>
            </a:fld>
            <a:endParaRPr lang="en-US"/>
          </a:p>
        </p:txBody>
      </p:sp>
    </p:spTree>
    <p:extLst>
      <p:ext uri="{BB962C8B-B14F-4D97-AF65-F5344CB8AC3E}">
        <p14:creationId xmlns:p14="http://schemas.microsoft.com/office/powerpoint/2010/main" val="3762440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0"/>
              </a:spcBef>
              <a:spcAft>
                <a:spcPts val="600"/>
              </a:spcAft>
              <a:buFont typeface="Arial" panose="020B0604020202020204" pitchFamily="34" charset="0"/>
              <a:buChar char="•"/>
            </a:pPr>
            <a:r>
              <a:rPr lang="en-US" sz="2800" b="1">
                <a:solidFill>
                  <a:srgbClr val="00FF00"/>
                </a:solidFill>
              </a:rPr>
              <a:t>ECO Pirates: </a:t>
            </a:r>
            <a:r>
              <a:rPr lang="en-US" sz="2000">
                <a:solidFill>
                  <a:schemeClr val="bg1"/>
                </a:solidFill>
              </a:rPr>
              <a:t>Waste Audits, Fundraising Events, River / Greenway Cleanups</a:t>
            </a:r>
            <a:endParaRPr lang="en-US">
              <a:solidFill>
                <a:schemeClr val="bg1"/>
              </a:solidFill>
            </a:endParaRP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chemeClr val="bg1"/>
                </a:solidFill>
              </a:rPr>
              <a:t>Planet ECU: </a:t>
            </a:r>
            <a:r>
              <a:rPr lang="en-US" sz="2000" b="1" i="0">
                <a:solidFill>
                  <a:srgbClr val="000000"/>
                </a:solidFill>
                <a:effectLst/>
                <a:latin typeface="-apple-system"/>
              </a:rPr>
              <a:t>STEM-focused, Environmental, Social &amp; Academic, Geology Club at ECU</a:t>
            </a:r>
            <a:endParaRPr lang="en-US" sz="1400">
              <a:solidFill>
                <a:schemeClr val="bg1"/>
              </a:solidFill>
            </a:endParaRP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err="1">
                <a:solidFill>
                  <a:schemeClr val="bg1"/>
                </a:solidFill>
              </a:rPr>
              <a:t>Sustainabilibees</a:t>
            </a:r>
            <a:r>
              <a:rPr lang="en-US" sz="1400">
                <a:solidFill>
                  <a:schemeClr val="bg1"/>
                </a:solidFill>
              </a:rPr>
              <a:t>: </a:t>
            </a:r>
            <a:r>
              <a:rPr lang="en-US" sz="2000" b="1" i="0">
                <a:solidFill>
                  <a:srgbClr val="000000"/>
                </a:solidFill>
                <a:effectLst/>
                <a:latin typeface="-apple-system"/>
              </a:rPr>
              <a:t>focused on spreading awareness, experience, and education surrounding the local pollinator population</a:t>
            </a:r>
          </a:p>
          <a:p>
            <a:pPr marL="800100" lvl="1" indent="-342900">
              <a:spcBef>
                <a:spcPts val="0"/>
              </a:spcBef>
              <a:spcAft>
                <a:spcPts val="600"/>
              </a:spcAft>
              <a:buFont typeface="Arial" panose="020B0604020202020204" pitchFamily="34" charset="0"/>
              <a:buChar char="•"/>
            </a:pPr>
            <a:r>
              <a:rPr lang="en-US" sz="2000">
                <a:solidFill>
                  <a:schemeClr val="bg1"/>
                </a:solidFill>
              </a:rPr>
              <a:t>ReLeaf: tree planting, campus orchard, Bob Ross social</a:t>
            </a:r>
            <a:endParaRPr lang="en-US" sz="2000">
              <a:solidFill>
                <a:schemeClr val="bg1"/>
              </a:solidFill>
              <a:cs typeface="Calibri"/>
            </a:endParaRPr>
          </a:p>
          <a:p>
            <a:pPr marL="800100" lvl="1" indent="-342900">
              <a:spcBef>
                <a:spcPts val="0"/>
              </a:spcBef>
              <a:spcAft>
                <a:spcPts val="600"/>
              </a:spcAft>
              <a:buFont typeface="Arial" panose="020B0604020202020204" pitchFamily="34" charset="0"/>
              <a:buChar char="•"/>
            </a:pPr>
            <a:r>
              <a:rPr lang="en-US" sz="2000" err="1">
                <a:solidFill>
                  <a:schemeClr val="bg1"/>
                </a:solidFill>
              </a:rPr>
              <a:t>UterUs</a:t>
            </a:r>
            <a:r>
              <a:rPr lang="en-US" sz="2000">
                <a:solidFill>
                  <a:schemeClr val="bg1"/>
                </a:solidFill>
              </a:rPr>
              <a:t>: menstrual cup education</a:t>
            </a:r>
            <a:endParaRPr lang="en-US" sz="2000">
              <a:solidFill>
                <a:schemeClr val="bg1"/>
              </a:solidFill>
              <a:cs typeface="Calibri"/>
            </a:endParaRP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solidFill>
                  <a:schemeClr val="bg1"/>
                </a:solidFill>
              </a:rPr>
              <a:t>Pirates on Water: water resource management</a:t>
            </a:r>
            <a:endParaRPr lang="en-US" sz="2000">
              <a:solidFill>
                <a:schemeClr val="bg1"/>
              </a:solidFill>
              <a:cs typeface="Calibri"/>
            </a:endParaRPr>
          </a:p>
          <a:p>
            <a:pPr marL="800100" lvl="1" indent="-342900">
              <a:spcBef>
                <a:spcPts val="0"/>
              </a:spcBef>
              <a:spcAft>
                <a:spcPts val="600"/>
              </a:spcAft>
              <a:buFont typeface="Arial" panose="020B0604020202020204" pitchFamily="34" charset="0"/>
              <a:buChar char="•"/>
            </a:pPr>
            <a:r>
              <a:rPr lang="en-US" sz="2000">
                <a:solidFill>
                  <a:schemeClr val="bg1"/>
                </a:solidFill>
              </a:rPr>
              <a:t>No Confetti ECU</a:t>
            </a:r>
            <a:endParaRPr lang="en-US" sz="2000">
              <a:solidFill>
                <a:schemeClr val="bg1"/>
              </a:solidFill>
              <a:cs typeface="Calibri"/>
            </a:endParaRP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29</a:t>
            </a:fld>
            <a:endParaRPr lang="en-US"/>
          </a:p>
        </p:txBody>
      </p:sp>
    </p:spTree>
    <p:extLst>
      <p:ext uri="{BB962C8B-B14F-4D97-AF65-F5344CB8AC3E}">
        <p14:creationId xmlns:p14="http://schemas.microsoft.com/office/powerpoint/2010/main" val="1412151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Always looking for more experts to serve on boards</a:t>
            </a:r>
          </a:p>
        </p:txBody>
      </p:sp>
      <p:sp>
        <p:nvSpPr>
          <p:cNvPr id="4" name="Slide Number Placeholder 3"/>
          <p:cNvSpPr>
            <a:spLocks noGrp="1"/>
          </p:cNvSpPr>
          <p:nvPr>
            <p:ph type="sldNum" sz="quarter" idx="5"/>
          </p:nvPr>
        </p:nvSpPr>
        <p:spPr/>
        <p:txBody>
          <a:bodyPr/>
          <a:lstStyle/>
          <a:p>
            <a:fld id="{CF98118C-7678-4E3A-99D1-517DD95AAF19}" type="slidenum">
              <a:rPr lang="en-US" smtClean="0"/>
              <a:t>30</a:t>
            </a:fld>
            <a:endParaRPr lang="en-US"/>
          </a:p>
        </p:txBody>
      </p:sp>
    </p:spTree>
    <p:extLst>
      <p:ext uri="{BB962C8B-B14F-4D97-AF65-F5344CB8AC3E}">
        <p14:creationId xmlns:p14="http://schemas.microsoft.com/office/powerpoint/2010/main" val="211272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350.Org </a:t>
            </a:r>
            <a:r>
              <a:rPr lang="en-US">
                <a:sym typeface="Wingdings" panose="05000000000000000000" pitchFamily="2" charset="2"/>
              </a:rPr>
              <a:t> </a:t>
            </a:r>
            <a:r>
              <a:rPr lang="en-US" b="1">
                <a:sym typeface="Wingdings" panose="05000000000000000000" pitchFamily="2" charset="2"/>
              </a:rPr>
              <a:t>FIND GREEN TIPS SITE</a:t>
            </a:r>
            <a:endParaRPr lang="en-US" b="1"/>
          </a:p>
        </p:txBody>
      </p:sp>
      <p:sp>
        <p:nvSpPr>
          <p:cNvPr id="4" name="Slide Number Placeholder 3"/>
          <p:cNvSpPr>
            <a:spLocks noGrp="1"/>
          </p:cNvSpPr>
          <p:nvPr>
            <p:ph type="sldNum" sz="quarter" idx="5"/>
          </p:nvPr>
        </p:nvSpPr>
        <p:spPr/>
        <p:txBody>
          <a:bodyPr/>
          <a:lstStyle/>
          <a:p>
            <a:fld id="{CF98118C-7678-4E3A-99D1-517DD95AAF19}" type="slidenum">
              <a:rPr lang="en-US" smtClean="0"/>
              <a:t>33</a:t>
            </a:fld>
            <a:endParaRPr lang="en-US"/>
          </a:p>
        </p:txBody>
      </p:sp>
    </p:spTree>
    <p:extLst>
      <p:ext uri="{BB962C8B-B14F-4D97-AF65-F5344CB8AC3E}">
        <p14:creationId xmlns:p14="http://schemas.microsoft.com/office/powerpoint/2010/main" val="2933128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34</a:t>
            </a:fld>
            <a:endParaRPr lang="en-US"/>
          </a:p>
        </p:txBody>
      </p:sp>
    </p:spTree>
    <p:extLst>
      <p:ext uri="{BB962C8B-B14F-4D97-AF65-F5344CB8AC3E}">
        <p14:creationId xmlns:p14="http://schemas.microsoft.com/office/powerpoint/2010/main" val="27967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Dr. Beth Bee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Earth and Environment: focus on natural sciences (climate, ecology, geomorphology, </a:t>
            </a:r>
            <a:r>
              <a:rPr lang="en-US" sz="1800" err="1">
                <a:effectLst/>
                <a:latin typeface="Calibri" panose="020F0502020204030204" pitchFamily="34" charset="0"/>
                <a:ea typeface="Calibri" panose="020F0502020204030204" pitchFamily="34" charset="0"/>
                <a:cs typeface="Times New Roman" panose="02020603050405020304" pitchFamily="18" charset="0"/>
              </a:rPr>
              <a:t>etc</a:t>
            </a:r>
            <a:r>
              <a:rPr lang="en-US"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Environment and Society: focus on social, political, economic, and cultural aspects of environment and sustainability </a:t>
            </a:r>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5</a:t>
            </a:fld>
            <a:endParaRPr lang="en-US"/>
          </a:p>
        </p:txBody>
      </p:sp>
    </p:spTree>
    <p:extLst>
      <p:ext uri="{BB962C8B-B14F-4D97-AF65-F5344CB8AC3E}">
        <p14:creationId xmlns:p14="http://schemas.microsoft.com/office/powerpoint/2010/main" val="3635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u="sng">
                <a:solidFill>
                  <a:srgbClr val="00B050"/>
                </a:solidFill>
              </a:rPr>
              <a:t>Over 100 Faculty doing research in sustainability </a:t>
            </a:r>
          </a:p>
          <a:p>
            <a:pPr marL="171450" indent="-171450">
              <a:buFont typeface="Arial" panose="020B0604020202020204" pitchFamily="34" charset="0"/>
              <a:buChar char="•"/>
            </a:pPr>
            <a:endParaRPr lang="en-US" i="1">
              <a:solidFill>
                <a:srgbClr val="00B050"/>
              </a:solidFill>
            </a:endParaRPr>
          </a:p>
          <a:p>
            <a:pPr marL="171450" indent="-171450">
              <a:buFont typeface="Arial" panose="020B0604020202020204" pitchFamily="34" charset="0"/>
              <a:buChar char="•"/>
            </a:pPr>
            <a:r>
              <a:rPr lang="en-US" i="1">
                <a:solidFill>
                  <a:srgbClr val="00B050"/>
                </a:solidFill>
              </a:rPr>
              <a:t>Biology</a:t>
            </a:r>
          </a:p>
          <a:p>
            <a:pPr marL="628650" lvl="1" indent="-171450">
              <a:buFont typeface="Arial" panose="020B0604020202020204" pitchFamily="34" charset="0"/>
              <a:buChar char="•"/>
            </a:pPr>
            <a:r>
              <a:rPr lang="en-US" i="1">
                <a:solidFill>
                  <a:srgbClr val="00B050"/>
                </a:solidFill>
              </a:rPr>
              <a:t>Dr. Rebecca Asch in Biology Department: How climate change affects fisheries</a:t>
            </a:r>
          </a:p>
          <a:p>
            <a:pPr marL="628650" lvl="1" indent="-171450">
              <a:buFont typeface="Arial" panose="020B0604020202020204" pitchFamily="34" charset="0"/>
              <a:buChar char="•"/>
            </a:pPr>
            <a:r>
              <a:rPr lang="en-US" i="1">
                <a:solidFill>
                  <a:srgbClr val="00B050"/>
                </a:solidFill>
              </a:rPr>
              <a:t>Dr. April Blakeslee in Biology Department: Conservation biologist who focuses on aquatic systems</a:t>
            </a:r>
          </a:p>
          <a:p>
            <a:pPr marL="628650" lvl="1" indent="-171450">
              <a:buFont typeface="Arial" panose="020B0604020202020204" pitchFamily="34" charset="0"/>
              <a:buChar char="•"/>
            </a:pPr>
            <a:r>
              <a:rPr lang="en-US" i="1">
                <a:solidFill>
                  <a:srgbClr val="00B050"/>
                </a:solidFill>
              </a:rPr>
              <a:t>Dr. Jim Morley in Biology Department: Impacts of human-based stressors on marine ecosystems</a:t>
            </a:r>
          </a:p>
          <a:p>
            <a:pPr marL="628650" lvl="1" indent="-171450">
              <a:buFont typeface="Arial" panose="020B0604020202020204" pitchFamily="34" charset="0"/>
              <a:buChar char="•"/>
            </a:pPr>
            <a:endParaRPr lang="en-US" i="1">
              <a:solidFill>
                <a:srgbClr val="00B050"/>
              </a:solidFill>
            </a:endParaRPr>
          </a:p>
          <a:p>
            <a:pPr marL="171450" indent="-171450">
              <a:buFont typeface="Arial" panose="020B0604020202020204" pitchFamily="34" charset="0"/>
              <a:buChar char="•"/>
            </a:pPr>
            <a:r>
              <a:rPr lang="en-US" b="1"/>
              <a:t>Social Sci</a:t>
            </a:r>
          </a:p>
          <a:p>
            <a:pPr marL="628650" lvl="1" indent="-171450">
              <a:buFont typeface="Arial" panose="020B0604020202020204" pitchFamily="34" charset="0"/>
              <a:buChar char="•"/>
            </a:pPr>
            <a:r>
              <a:rPr lang="en-US" b="1"/>
              <a:t>Dr. Eric Wade in Coastal studies: Environmental social scientist who studies human-environment interactions, using behavioral economics as well as social and conservation psychology</a:t>
            </a:r>
          </a:p>
          <a:p>
            <a:pPr marL="628650" lvl="1" indent="-171450">
              <a:buFont typeface="Arial" panose="020B0604020202020204" pitchFamily="34" charset="0"/>
              <a:buChar char="•"/>
            </a:pPr>
            <a:endParaRPr lang="en-US" b="1"/>
          </a:p>
          <a:p>
            <a:pPr marL="171450" indent="-171450">
              <a:buFont typeface="Arial" panose="020B0604020202020204" pitchFamily="34" charset="0"/>
              <a:buChar char="•"/>
            </a:pPr>
            <a:r>
              <a:rPr lang="en-US" u="sng"/>
              <a:t>Engineering</a:t>
            </a:r>
          </a:p>
          <a:p>
            <a:pPr marL="628650" lvl="1" indent="-171450">
              <a:buFont typeface="Arial" panose="020B0604020202020204" pitchFamily="34" charset="0"/>
              <a:buChar char="•"/>
            </a:pPr>
            <a:r>
              <a:rPr lang="en-US" u="sng"/>
              <a:t>Dr. Randall Etheridge in Engineering: Engineering solutions to water quantity and quality issues in ENC</a:t>
            </a:r>
          </a:p>
          <a:p>
            <a:pPr marL="628650" lvl="1" indent="-171450">
              <a:buFont typeface="Arial" panose="020B0604020202020204" pitchFamily="34" charset="0"/>
              <a:buChar char="•"/>
            </a:pPr>
            <a:endParaRPr lang="en-US" u="sng"/>
          </a:p>
          <a:p>
            <a:pPr marL="171450" indent="-171450">
              <a:buFont typeface="Arial" panose="020B0604020202020204" pitchFamily="34" charset="0"/>
              <a:buChar char="•"/>
            </a:pPr>
            <a:r>
              <a:rPr lang="en-US" i="1"/>
              <a:t>Geography</a:t>
            </a:r>
          </a:p>
          <a:p>
            <a:pPr marL="628650" lvl="1" indent="-171450">
              <a:buFont typeface="Arial" panose="020B0604020202020204" pitchFamily="34" charset="0"/>
              <a:buChar char="•"/>
            </a:pPr>
            <a:r>
              <a:rPr lang="en-US" i="1"/>
              <a:t>Dr. </a:t>
            </a:r>
            <a:r>
              <a:rPr lang="en-US" i="1" err="1"/>
              <a:t>Yoo</a:t>
            </a:r>
            <a:r>
              <a:rPr lang="en-US" i="1"/>
              <a:t> Min Park in Geography, Planning, &amp; Environment: The effect of environmental/social stressors on human health and social disparities in health risks</a:t>
            </a:r>
          </a:p>
          <a:p>
            <a:pPr marL="628650" lvl="1" indent="-171450">
              <a:buFont typeface="Arial" panose="020B0604020202020204" pitchFamily="34" charset="0"/>
              <a:buChar char="•"/>
            </a:pPr>
            <a:r>
              <a:rPr lang="en-US" i="1"/>
              <a:t>Dr. Sid Mitra in Geological Sciences: Coastal plain wildfires and climate change</a:t>
            </a:r>
          </a:p>
          <a:p>
            <a:pPr marL="628650" lvl="1" indent="-171450">
              <a:buFont typeface="Arial" panose="020B0604020202020204" pitchFamily="34" charset="0"/>
              <a:buChar char="•"/>
            </a:pPr>
            <a:endParaRPr lang="en-US"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highlight>
                  <a:srgbClr val="FFFF00"/>
                </a:highlight>
              </a:rPr>
              <a:t>History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highlight>
                  <a:srgbClr val="FFFF00"/>
                </a:highlight>
              </a:rPr>
              <a:t>Dr. Nathan Richards in History Department, Director of Maritime Studies: How climate change affects underwater archaeological sites</a:t>
            </a:r>
          </a:p>
          <a:p>
            <a:pPr marL="171450" indent="-171450">
              <a:buFont typeface="Arial" panose="020B0604020202020204" pitchFamily="34" charset="0"/>
              <a:buChar char="•"/>
            </a:pPr>
            <a:r>
              <a:rPr lang="en-US" u="sng"/>
              <a:t>Health</a:t>
            </a:r>
          </a:p>
          <a:p>
            <a:pPr marL="628650" lvl="1" indent="-171450">
              <a:buFont typeface="Arial" panose="020B0604020202020204" pitchFamily="34" charset="0"/>
              <a:buChar char="•"/>
            </a:pPr>
            <a:r>
              <a:rPr lang="en-US" u="sng"/>
              <a:t>Dr. Guy Iverson in Health Education and Promotion: wastewater management and water quality (surface and shallow ground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a:t>Dr. Suzanne Lea in Public Health: How environmental quality impacts human health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sng"/>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Economics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Dr. Jonathan Lee on water demand &amp; energy and the environment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English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Dr. Helena Feder: environmental humanities, ecofeminism, American nature writing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6</a:t>
            </a:fld>
            <a:endParaRPr lang="en-US"/>
          </a:p>
        </p:txBody>
      </p:sp>
    </p:spTree>
    <p:extLst>
      <p:ext uri="{BB962C8B-B14F-4D97-AF65-F5344CB8AC3E}">
        <p14:creationId xmlns:p14="http://schemas.microsoft.com/office/powerpoint/2010/main" val="122107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rgbClr val="212529"/>
                </a:solidFill>
                <a:effectLst/>
                <a:latin typeface="Quattrocento" panose="02020502030000000404" pitchFamily="18" charset="0"/>
              </a:rPr>
              <a:t>The Undergraduate Semester Experience at the Coast is a </a:t>
            </a:r>
            <a:r>
              <a:rPr lang="en-US" sz="1400" b="1" i="0">
                <a:solidFill>
                  <a:srgbClr val="212529"/>
                </a:solidFill>
                <a:effectLst/>
                <a:latin typeface="Quattrocento" panose="02020502030000000404" pitchFamily="18" charset="0"/>
              </a:rPr>
              <a:t>structured residential program </a:t>
            </a:r>
            <a:r>
              <a:rPr lang="en-US" sz="1400" b="0" i="0">
                <a:solidFill>
                  <a:srgbClr val="212529"/>
                </a:solidFill>
                <a:effectLst/>
                <a:latin typeface="Quattrocento" panose="02020502030000000404" pitchFamily="18" charset="0"/>
              </a:rPr>
              <a:t>(housing available) located on </a:t>
            </a:r>
            <a:r>
              <a:rPr lang="en-US" sz="1400" b="0" i="0" u="none" strike="noStrike">
                <a:solidFill>
                  <a:srgbClr val="572C86"/>
                </a:solidFill>
                <a:effectLst/>
                <a:latin typeface="Quattrocento" panose="02020502030000000404" pitchFamily="18" charset="0"/>
                <a:hlinkClick r:id="rId3"/>
              </a:rPr>
              <a:t>ECU’s Outer Banks Campus</a:t>
            </a:r>
            <a:r>
              <a:rPr lang="en-US" sz="1400" b="0" i="0">
                <a:solidFill>
                  <a:srgbClr val="212529"/>
                </a:solidFill>
                <a:effectLst/>
                <a:latin typeface="Quattrocento" panose="02020502030000000404" pitchFamily="18" charset="0"/>
              </a:rPr>
              <a:t> for students with an interest in coastal studies. This semester-long program provides students interested in </a:t>
            </a:r>
            <a:r>
              <a:rPr lang="en-US" sz="1400" b="1" i="0">
                <a:solidFill>
                  <a:srgbClr val="212529"/>
                </a:solidFill>
                <a:effectLst/>
                <a:latin typeface="Quattrocento" panose="02020502030000000404" pitchFamily="18" charset="0"/>
              </a:rPr>
              <a:t>coastal resources, science, and management </a:t>
            </a:r>
            <a:r>
              <a:rPr lang="en-US" sz="1400" b="0" i="0">
                <a:solidFill>
                  <a:srgbClr val="212529"/>
                </a:solidFill>
                <a:effectLst/>
                <a:latin typeface="Quattrocento" panose="02020502030000000404" pitchFamily="18" charset="0"/>
              </a:rPr>
              <a:t>to immerse themselves in an environment where courses are </a:t>
            </a:r>
            <a:r>
              <a:rPr lang="en-US" sz="1400" b="1" i="0">
                <a:solidFill>
                  <a:srgbClr val="212529"/>
                </a:solidFill>
                <a:effectLst/>
                <a:latin typeface="Quattrocento" panose="02020502030000000404" pitchFamily="18" charset="0"/>
              </a:rPr>
              <a:t>hands-on with field and lab-based experiences.</a:t>
            </a:r>
          </a:p>
          <a:p>
            <a:pPr marL="285750" indent="-285750" algn="l">
              <a:buFont typeface="Arial" panose="020B0604020202020204" pitchFamily="34" charset="0"/>
              <a:buChar char="•"/>
            </a:pPr>
            <a:endParaRPr lang="en-US" sz="1400" b="1" i="0">
              <a:solidFill>
                <a:srgbClr val="212529"/>
              </a:solidFill>
              <a:effectLst/>
              <a:latin typeface="Quattrocento" panose="02020502030000000404" pitchFamily="18" charset="0"/>
            </a:endParaRPr>
          </a:p>
          <a:p>
            <a:pPr marL="285750" indent="-285750" algn="l">
              <a:buFont typeface="Arial" panose="020B0604020202020204" pitchFamily="34" charset="0"/>
              <a:buChar char="•"/>
            </a:pPr>
            <a:endParaRPr lang="en-US" sz="1400" b="1" i="0">
              <a:solidFill>
                <a:srgbClr val="212529"/>
              </a:solidFill>
              <a:effectLst/>
              <a:latin typeface="Quattrocento" panose="02020502030000000404" pitchFamily="18" charset="0"/>
            </a:endParaRPr>
          </a:p>
          <a:p>
            <a:pPr marL="285750" indent="-285750" algn="l">
              <a:buFont typeface="Arial" panose="020B0604020202020204" pitchFamily="34" charset="0"/>
              <a:buChar char="•"/>
            </a:pPr>
            <a:r>
              <a:rPr lang="en-US" sz="1400" b="1" i="0">
                <a:solidFill>
                  <a:srgbClr val="212529"/>
                </a:solidFill>
                <a:effectLst/>
                <a:latin typeface="Quattrocento" panose="02020502030000000404" pitchFamily="18" charset="0"/>
              </a:rPr>
              <a:t>Program benefits include:</a:t>
            </a:r>
            <a:endParaRPr lang="en-US" sz="1400" b="0" i="0">
              <a:solidFill>
                <a:srgbClr val="212529"/>
              </a:solidFill>
              <a:effectLst/>
              <a:latin typeface="Quattrocento" panose="02020502030000000404" pitchFamily="18" charset="0"/>
            </a:endParaRP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Smaller classes (approx. 20 students) and strong faculty and student interaction</a:t>
            </a: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Classroom learning connected with active learning opportunities at the coast with real-world applications</a:t>
            </a: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A remarkable coastal setting surrounded by diverse freshwater, estuarine, and marine ecosystems</a:t>
            </a: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Cutting-edge coastal research labs</a:t>
            </a: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Credits count toward </a:t>
            </a:r>
            <a:r>
              <a:rPr lang="en-US" sz="1400" b="0" i="0" u="none" strike="noStrike">
                <a:solidFill>
                  <a:srgbClr val="572C86"/>
                </a:solidFill>
                <a:effectLst/>
                <a:latin typeface="Quattrocento" panose="02020502030000000404" pitchFamily="18" charset="0"/>
                <a:hlinkClick r:id="rId4"/>
              </a:rPr>
              <a:t>COAS minor</a:t>
            </a:r>
            <a:endParaRPr lang="en-US" sz="1400" b="0" i="0">
              <a:solidFill>
                <a:srgbClr val="212529"/>
              </a:solidFill>
              <a:effectLst/>
              <a:latin typeface="Quattrocento" panose="02020502030000000404" pitchFamily="18" charset="0"/>
            </a:endParaRPr>
          </a:p>
          <a:p>
            <a:pPr marL="285750" indent="-285750" algn="l">
              <a:buFont typeface="Arial" panose="020B0604020202020204" pitchFamily="34" charset="0"/>
              <a:buChar char="•"/>
            </a:pPr>
            <a:r>
              <a:rPr lang="en-US" sz="1400" b="1" i="0">
                <a:solidFill>
                  <a:srgbClr val="212529"/>
                </a:solidFill>
                <a:effectLst/>
                <a:latin typeface="Quattrocento" panose="02020502030000000404" pitchFamily="18" charset="0"/>
              </a:rPr>
              <a:t>Program aspects:</a:t>
            </a:r>
            <a:endParaRPr lang="en-US" sz="1400" b="0" i="0">
              <a:solidFill>
                <a:srgbClr val="212529"/>
              </a:solidFill>
              <a:effectLst/>
              <a:latin typeface="Quattrocento" panose="02020502030000000404" pitchFamily="18" charset="0"/>
            </a:endParaRP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Faculty-guided undergraduate research projects</a:t>
            </a:r>
          </a:p>
          <a:p>
            <a:pPr marL="742950" lvl="1" indent="-285750">
              <a:buFont typeface="Arial" panose="020B0604020202020204" pitchFamily="34" charset="0"/>
              <a:buChar char="•"/>
            </a:pPr>
            <a:r>
              <a:rPr lang="en-US" sz="1400" b="0" i="0">
                <a:solidFill>
                  <a:srgbClr val="212529"/>
                </a:solidFill>
                <a:effectLst/>
                <a:latin typeface="Quattrocento" panose="02020502030000000404" pitchFamily="18" charset="0"/>
              </a:rPr>
              <a:t>Apply skills to real-world coastal issues</a:t>
            </a:r>
          </a:p>
          <a:p>
            <a:pPr marL="742950" lvl="1" indent="-285750">
              <a:buFont typeface="Arial" panose="020B0604020202020204" pitchFamily="34" charset="0"/>
              <a:buChar char="•"/>
            </a:pPr>
            <a:r>
              <a:rPr lang="en-US" sz="1400" b="1" i="0">
                <a:solidFill>
                  <a:srgbClr val="212529"/>
                </a:solidFill>
                <a:effectLst/>
                <a:latin typeface="Quattrocento" panose="02020502030000000404" pitchFamily="18" charset="0"/>
              </a:rPr>
              <a:t>Tuition and the Student Health Insurance Plan (SHIP) costs are the same as for students on the main campus.</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7</a:t>
            </a:fld>
            <a:endParaRPr lang="en-US"/>
          </a:p>
        </p:txBody>
      </p:sp>
    </p:spTree>
    <p:extLst>
      <p:ext uri="{BB962C8B-B14F-4D97-AF65-F5344CB8AC3E}">
        <p14:creationId xmlns:p14="http://schemas.microsoft.com/office/powerpoint/2010/main" val="83078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semester: GIS mapping of green spaces</a:t>
            </a:r>
          </a:p>
        </p:txBody>
      </p:sp>
      <p:sp>
        <p:nvSpPr>
          <p:cNvPr id="4" name="Slide Number Placeholder 3"/>
          <p:cNvSpPr>
            <a:spLocks noGrp="1"/>
          </p:cNvSpPr>
          <p:nvPr>
            <p:ph type="sldNum" sz="quarter" idx="5"/>
          </p:nvPr>
        </p:nvSpPr>
        <p:spPr/>
        <p:txBody>
          <a:bodyPr/>
          <a:lstStyle/>
          <a:p>
            <a:fld id="{CF98118C-7678-4E3A-99D1-517DD95AAF19}" type="slidenum">
              <a:rPr lang="en-US" smtClean="0"/>
              <a:t>8</a:t>
            </a:fld>
            <a:endParaRPr lang="en-US"/>
          </a:p>
        </p:txBody>
      </p:sp>
    </p:spTree>
    <p:extLst>
      <p:ext uri="{BB962C8B-B14F-4D97-AF65-F5344CB8AC3E}">
        <p14:creationId xmlns:p14="http://schemas.microsoft.com/office/powerpoint/2010/main" val="393810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Avenir Next LT Pro" panose="020B0504020202020204" pitchFamily="34" charset="0"/>
              </a:rPr>
              <a:t>Status &amp; Recognition</a:t>
            </a:r>
          </a:p>
          <a:p>
            <a:pPr marL="285750" indent="-285750">
              <a:buFont typeface="Arial" panose="020B0604020202020204" pitchFamily="34" charset="0"/>
              <a:buChar char="•"/>
            </a:pPr>
            <a:r>
              <a:rPr lang="en-US">
                <a:latin typeface="Avenir Next LT Pro" panose="020B0504020202020204" pitchFamily="34" charset="0"/>
              </a:rPr>
              <a:t>Goals</a:t>
            </a:r>
          </a:p>
          <a:p>
            <a:pPr marL="285750" indent="-285750">
              <a:buFont typeface="Arial" panose="020B0604020202020204" pitchFamily="34" charset="0"/>
              <a:buChar char="•"/>
            </a:pPr>
            <a:r>
              <a:rPr lang="en-US">
                <a:latin typeface="Avenir Next LT Pro" panose="020B0504020202020204" pitchFamily="34" charset="0"/>
              </a:rPr>
              <a:t>Progress</a:t>
            </a:r>
          </a:p>
          <a:p>
            <a:pPr marL="285750" indent="-285750">
              <a:buFont typeface="Arial" panose="020B0604020202020204" pitchFamily="34" charset="0"/>
              <a:buChar char="•"/>
            </a:pPr>
            <a:r>
              <a:rPr lang="en-US">
                <a:latin typeface="Avenir Next LT Pro" panose="020B0504020202020204" pitchFamily="34" charset="0"/>
              </a:rPr>
              <a:t>Green House Gas Profile</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9</a:t>
            </a:fld>
            <a:endParaRPr lang="en-US"/>
          </a:p>
        </p:txBody>
      </p:sp>
    </p:spTree>
    <p:extLst>
      <p:ext uri="{BB962C8B-B14F-4D97-AF65-F5344CB8AC3E}">
        <p14:creationId xmlns:p14="http://schemas.microsoft.com/office/powerpoint/2010/main" val="37167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1" indent="-285750">
              <a:spcBef>
                <a:spcPct val="20000"/>
              </a:spcBef>
              <a:buFont typeface="Arial" panose="020B0604020202020204" pitchFamily="34" charset="0"/>
              <a:buChar char="–"/>
            </a:pPr>
            <a:r>
              <a:rPr lang="en-US" sz="1200">
                <a:solidFill>
                  <a:prstClr val="white"/>
                </a:solidFill>
              </a:rPr>
              <a:t>Tree Campus USA </a:t>
            </a:r>
          </a:p>
          <a:p>
            <a:pPr marL="514350" lvl="1" indent="-285750">
              <a:spcBef>
                <a:spcPct val="20000"/>
              </a:spcBef>
              <a:buFont typeface="Arial" panose="020B0604020202020204" pitchFamily="34" charset="0"/>
              <a:buChar char="–"/>
            </a:pPr>
            <a:r>
              <a:rPr lang="en-US" sz="1200">
                <a:solidFill>
                  <a:prstClr val="white"/>
                </a:solidFill>
              </a:rPr>
              <a:t>Bee Campus USA</a:t>
            </a:r>
          </a:p>
          <a:p>
            <a:pPr marL="514350" lvl="1" indent="-285750">
              <a:spcBef>
                <a:spcPct val="20000"/>
              </a:spcBef>
              <a:buFont typeface="Arial" panose="020B0604020202020204" pitchFamily="34" charset="0"/>
              <a:buChar char="–"/>
            </a:pPr>
            <a:r>
              <a:rPr lang="en-US" sz="1200">
                <a:solidFill>
                  <a:prstClr val="white"/>
                </a:solidFill>
              </a:rPr>
              <a:t>Bicycle Friendly University</a:t>
            </a:r>
          </a:p>
          <a:p>
            <a:pPr marL="514350" lvl="1" indent="-285750">
              <a:spcBef>
                <a:spcPct val="20000"/>
              </a:spcBef>
              <a:buFont typeface="Arial" panose="020B0604020202020204" pitchFamily="34" charset="0"/>
              <a:buChar char="–"/>
            </a:pPr>
            <a:r>
              <a:rPr lang="en-US" sz="1200">
                <a:solidFill>
                  <a:prstClr val="white"/>
                </a:solidFill>
              </a:rPr>
              <a:t>AASHE STARS Silver Rating</a:t>
            </a:r>
          </a:p>
          <a:p>
            <a:pPr marL="514350" lvl="1" indent="-285750">
              <a:spcBef>
                <a:spcPct val="20000"/>
              </a:spcBef>
              <a:buFont typeface="Arial" panose="020B0604020202020204" pitchFamily="34" charset="0"/>
              <a:buChar char="–"/>
            </a:pPr>
            <a:r>
              <a:rPr lang="en-US" sz="1200">
                <a:solidFill>
                  <a:prstClr val="white"/>
                </a:solidFill>
              </a:rPr>
              <a:t>Clean Air Carolina Partner of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rPr>
              <a:t>Princeton Review Green Schools: 75% of prospective students and family are looking for university environmental stewardship in determining whether to apply to or attend a school. </a:t>
            </a:r>
            <a:r>
              <a:rPr lang="en-US" sz="1200" b="1">
                <a:solidFill>
                  <a:prstClr val="white"/>
                </a:solidFill>
              </a:rPr>
              <a:t>Sustainability is a powerful recruiting tool</a:t>
            </a: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10</a:t>
            </a:fld>
            <a:endParaRPr lang="en-US"/>
          </a:p>
        </p:txBody>
      </p:sp>
    </p:spTree>
    <p:extLst>
      <p:ext uri="{BB962C8B-B14F-4D97-AF65-F5344CB8AC3E}">
        <p14:creationId xmlns:p14="http://schemas.microsoft.com/office/powerpoint/2010/main" val="354676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313" indent="-341313">
              <a:spcBef>
                <a:spcPts val="600"/>
              </a:spcBef>
              <a:spcAft>
                <a:spcPts val="1200"/>
              </a:spcAft>
            </a:pPr>
            <a:r>
              <a:rPr lang="en-US" sz="2800" b="1">
                <a:solidFill>
                  <a:srgbClr val="00FF00"/>
                </a:solidFill>
                <a:cs typeface="Calibri" pitchFamily="34" charset="0"/>
              </a:rPr>
              <a:t>State mandate!</a:t>
            </a:r>
          </a:p>
          <a:p>
            <a:pPr marL="341313" indent="-341313">
              <a:spcBef>
                <a:spcPts val="600"/>
              </a:spcBef>
              <a:spcAft>
                <a:spcPts val="1200"/>
              </a:spcAft>
            </a:pPr>
            <a:r>
              <a:rPr lang="en-US" sz="2800" b="1">
                <a:solidFill>
                  <a:srgbClr val="00FF00"/>
                </a:solidFill>
                <a:cs typeface="Calibri" pitchFamily="34" charset="0"/>
              </a:rPr>
              <a:t>	</a:t>
            </a:r>
          </a:p>
          <a:p>
            <a:pPr marL="341313" indent="-341313">
              <a:spcBef>
                <a:spcPts val="600"/>
              </a:spcBef>
              <a:spcAft>
                <a:spcPts val="1200"/>
              </a:spcAft>
            </a:pPr>
            <a:r>
              <a:rPr lang="en-US" sz="2800" b="1">
                <a:solidFill>
                  <a:srgbClr val="00FF00"/>
                </a:solidFill>
                <a:cs typeface="Calibri" pitchFamily="34" charset="0"/>
              </a:rPr>
              <a:t>Climate Neutral:  </a:t>
            </a:r>
            <a:r>
              <a:rPr lang="en-US" sz="2800" b="1">
                <a:solidFill>
                  <a:schemeClr val="tx1">
                    <a:lumMod val="50000"/>
                    <a:lumOff val="50000"/>
                  </a:schemeClr>
                </a:solidFill>
                <a:cs typeface="Calibri" pitchFamily="34" charset="0"/>
              </a:rPr>
              <a:t> </a:t>
            </a:r>
          </a:p>
          <a:p>
            <a:pPr marL="350838" lvl="1">
              <a:spcAft>
                <a:spcPts val="600"/>
              </a:spcAft>
            </a:pPr>
            <a:r>
              <a:rPr lang="en-US">
                <a:solidFill>
                  <a:schemeClr val="bg1"/>
                </a:solidFill>
              </a:rPr>
              <a:t>The AUCPCC defines climate neutrality as having </a:t>
            </a:r>
            <a:r>
              <a:rPr lang="en-US" b="1">
                <a:solidFill>
                  <a:schemeClr val="bg1"/>
                </a:solidFill>
              </a:rPr>
              <a:t>no net carbon </a:t>
            </a:r>
            <a:r>
              <a:rPr lang="en-US">
                <a:solidFill>
                  <a:schemeClr val="bg1"/>
                </a:solidFill>
              </a:rPr>
              <a:t>(greenhouse gas) emissions. This is to be achieved by </a:t>
            </a:r>
            <a:r>
              <a:rPr lang="en-US" b="1">
                <a:solidFill>
                  <a:schemeClr val="bg1"/>
                </a:solidFill>
              </a:rPr>
              <a:t>reduction of energy consumption</a:t>
            </a:r>
            <a:r>
              <a:rPr lang="en-US">
                <a:solidFill>
                  <a:schemeClr val="bg1"/>
                </a:solidFill>
              </a:rPr>
              <a:t>, followed by </a:t>
            </a:r>
            <a:r>
              <a:rPr lang="en-US" b="1">
                <a:solidFill>
                  <a:schemeClr val="bg1"/>
                </a:solidFill>
              </a:rPr>
              <a:t>conversion to low or no impact energy sources</a:t>
            </a:r>
            <a:r>
              <a:rPr lang="en-US">
                <a:solidFill>
                  <a:schemeClr val="bg1"/>
                </a:solidFill>
              </a:rPr>
              <a:t>, and finally through </a:t>
            </a:r>
            <a:r>
              <a:rPr lang="en-US" b="1">
                <a:solidFill>
                  <a:schemeClr val="bg1"/>
                </a:solidFill>
              </a:rPr>
              <a:t>purchase of carbon offset credits</a:t>
            </a:r>
            <a:r>
              <a:rPr lang="en-US">
                <a:solidFill>
                  <a:schemeClr val="bg1"/>
                </a:solidFill>
              </a:rPr>
              <a:t>.</a:t>
            </a:r>
            <a:endParaRPr lang="en-US" i="1">
              <a:solidFill>
                <a:schemeClr val="bg1"/>
              </a:solidFill>
              <a:cs typeface="Calibri" pitchFamily="34" charset="0"/>
            </a:endParaRPr>
          </a:p>
          <a:p>
            <a:endParaRPr lang="en-US"/>
          </a:p>
        </p:txBody>
      </p:sp>
      <p:sp>
        <p:nvSpPr>
          <p:cNvPr id="4" name="Slide Number Placeholder 3"/>
          <p:cNvSpPr>
            <a:spLocks noGrp="1"/>
          </p:cNvSpPr>
          <p:nvPr>
            <p:ph type="sldNum" sz="quarter" idx="5"/>
          </p:nvPr>
        </p:nvSpPr>
        <p:spPr/>
        <p:txBody>
          <a:bodyPr/>
          <a:lstStyle/>
          <a:p>
            <a:fld id="{CF98118C-7678-4E3A-99D1-517DD95AAF19}" type="slidenum">
              <a:rPr lang="en-US" smtClean="0"/>
              <a:t>11</a:t>
            </a:fld>
            <a:endParaRPr lang="en-US"/>
          </a:p>
        </p:txBody>
      </p:sp>
    </p:spTree>
    <p:extLst>
      <p:ext uri="{BB962C8B-B14F-4D97-AF65-F5344CB8AC3E}">
        <p14:creationId xmlns:p14="http://schemas.microsoft.com/office/powerpoint/2010/main" val="1660228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tiff"/><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tiff"/><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tiff"/><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3.tiff"/><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hyperlink" Target="http://www.ecu.edu/cs-admin/campus_operations/images/RainWaterCisterns_1.JPG" TargetMode="External"/><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tiff"/><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s://ecu.az1.qualtrics.com/jfe/form/SV_6qVpmeJaJG8AbJ4" TargetMode="External"/><Relationship Id="rId4" Type="http://schemas.openxmlformats.org/officeDocument/2006/relationships/image" Target="../media/image61.png"/><Relationship Id="rId9" Type="http://schemas.openxmlformats.org/officeDocument/2006/relationships/hyperlink" Target="https://eastcarolina.csod.com/ui/lms-learning-details/app/curriculum/fb80ab38-613f-416c-97ee-8dc1f6c5083c"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tiff"/><Relationship Id="rId11" Type="http://schemas.openxmlformats.org/officeDocument/2006/relationships/hyperlink" Target="https://hub.aashe.org/" TargetMode="External"/><Relationship Id="rId5" Type="http://schemas.openxmlformats.org/officeDocument/2006/relationships/image" Target="../media/image68.png"/><Relationship Id="rId10" Type="http://schemas.openxmlformats.org/officeDocument/2006/relationships/hyperlink" Target="https://www.aashe.org/events-education/virtual-education-programs/" TargetMode="External"/><Relationship Id="rId4" Type="http://schemas.openxmlformats.org/officeDocument/2006/relationships/image" Target="../media/image67.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tiff"/><Relationship Id="rId7"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tiff"/><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tiff"/><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png"/><Relationship Id="rId11" Type="http://schemas.microsoft.com/office/2007/relationships/hdphoto" Target="../media/hdphoto5.wdp"/><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tiff"/><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3.tiff"/><Relationship Id="rId7" Type="http://schemas.microsoft.com/office/2007/relationships/hdphoto" Target="../media/hdphoto7.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0.png"/><Relationship Id="rId5" Type="http://schemas.microsoft.com/office/2007/relationships/hdphoto" Target="../media/hdphoto6.wdp"/><Relationship Id="rId4" Type="http://schemas.openxmlformats.org/officeDocument/2006/relationships/image" Target="../media/image109.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descr="A purple and yellow logo&#10;&#10;Description automatically generated">
            <a:extLst>
              <a:ext uri="{FF2B5EF4-FFF2-40B4-BE49-F238E27FC236}">
                <a16:creationId xmlns:a16="http://schemas.microsoft.com/office/drawing/2014/main" id="{7320CB75-7ACE-FCFF-D7C1-53F54C1D4ACB}"/>
              </a:ext>
            </a:extLst>
          </p:cNvPr>
          <p:cNvPicPr>
            <a:picLocks noChangeAspect="1"/>
          </p:cNvPicPr>
          <p:nvPr/>
        </p:nvPicPr>
        <p:blipFill>
          <a:blip r:embed="rId3"/>
          <a:stretch>
            <a:fillRect/>
          </a:stretch>
        </p:blipFill>
        <p:spPr>
          <a:xfrm>
            <a:off x="142363" y="520537"/>
            <a:ext cx="4651257" cy="2237237"/>
          </a:xfrm>
          <a:prstGeom prst="rect">
            <a:avLst/>
          </a:prstGeom>
        </p:spPr>
      </p:pic>
      <p:sp>
        <p:nvSpPr>
          <p:cNvPr id="6" name="TextBox 5">
            <a:extLst>
              <a:ext uri="{FF2B5EF4-FFF2-40B4-BE49-F238E27FC236}">
                <a16:creationId xmlns:a16="http://schemas.microsoft.com/office/drawing/2014/main" id="{11F009F9-AD51-0393-C64D-F51AE90A421E}"/>
              </a:ext>
            </a:extLst>
          </p:cNvPr>
          <p:cNvSpPr txBox="1"/>
          <p:nvPr/>
        </p:nvSpPr>
        <p:spPr>
          <a:xfrm>
            <a:off x="248575" y="3204839"/>
            <a:ext cx="3808520" cy="1477328"/>
          </a:xfrm>
          <a:prstGeom prst="rect">
            <a:avLst/>
          </a:prstGeom>
          <a:noFill/>
        </p:spPr>
        <p:txBody>
          <a:bodyPr wrap="square" rtlCol="0">
            <a:spAutoFit/>
          </a:bodyPr>
          <a:lstStyle/>
          <a:p>
            <a:pPr algn="ctr"/>
            <a:r>
              <a:rPr lang="en-US">
                <a:latin typeface="Garamond" panose="02020404030301010803" pitchFamily="18" charset="0"/>
                <a:cs typeface="Gautami" panose="020B0502040204020203" pitchFamily="34" charset="0"/>
              </a:rPr>
              <a:t>Kim Fox</a:t>
            </a:r>
          </a:p>
          <a:p>
            <a:pPr algn="ctr"/>
            <a:endParaRPr lang="en-US">
              <a:latin typeface="Garamond" panose="02020404030301010803" pitchFamily="18" charset="0"/>
              <a:cs typeface="Gautami" panose="020B0502040204020203" pitchFamily="34" charset="0"/>
            </a:endParaRPr>
          </a:p>
          <a:p>
            <a:pPr algn="ctr"/>
            <a:r>
              <a:rPr lang="en-US">
                <a:latin typeface="Garamond" panose="02020404030301010803" pitchFamily="18" charset="0"/>
                <a:cs typeface="Gautami" panose="020B0502040204020203" pitchFamily="34" charset="0"/>
              </a:rPr>
              <a:t>Sustainability Outreach Specialist</a:t>
            </a:r>
          </a:p>
          <a:p>
            <a:pPr algn="ctr"/>
            <a:endParaRPr lang="en-US">
              <a:latin typeface="Garamond" panose="02020404030301010803" pitchFamily="18" charset="0"/>
              <a:cs typeface="Gautami" panose="020B0502040204020203" pitchFamily="34" charset="0"/>
            </a:endParaRPr>
          </a:p>
          <a:p>
            <a:pPr algn="ctr"/>
            <a:r>
              <a:rPr lang="en-US">
                <a:latin typeface="Garamond" panose="02020404030301010803" pitchFamily="18" charset="0"/>
                <a:cs typeface="Gautami" panose="020B0502040204020203" pitchFamily="34" charset="0"/>
              </a:rPr>
              <a:t>foxki23@ecu.edu</a:t>
            </a:r>
          </a:p>
        </p:txBody>
      </p:sp>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25208"/>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Status &amp; Recognition</a:t>
            </a:r>
          </a:p>
        </p:txBody>
      </p:sp>
      <p:pic>
        <p:nvPicPr>
          <p:cNvPr id="3" name="Picture 2">
            <a:extLst>
              <a:ext uri="{FF2B5EF4-FFF2-40B4-BE49-F238E27FC236}">
                <a16:creationId xmlns:a16="http://schemas.microsoft.com/office/drawing/2014/main" id="{A7387E96-8FC5-1A1A-7EA9-AC43E21DCD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9391" y="1382960"/>
            <a:ext cx="1447800" cy="1554335"/>
          </a:xfrm>
          <a:prstGeom prst="rect">
            <a:avLst/>
          </a:prstGeom>
        </p:spPr>
      </p:pic>
      <p:pic>
        <p:nvPicPr>
          <p:cNvPr id="4" name="Picture 3">
            <a:extLst>
              <a:ext uri="{FF2B5EF4-FFF2-40B4-BE49-F238E27FC236}">
                <a16:creationId xmlns:a16="http://schemas.microsoft.com/office/drawing/2014/main" id="{37CB3332-D4F2-DF11-F669-4BADABFC0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0600" y="1114218"/>
            <a:ext cx="2020221" cy="2020221"/>
          </a:xfrm>
          <a:prstGeom prst="rect">
            <a:avLst/>
          </a:prstGeom>
        </p:spPr>
      </p:pic>
      <p:grpSp>
        <p:nvGrpSpPr>
          <p:cNvPr id="5" name="Group 4">
            <a:extLst>
              <a:ext uri="{FF2B5EF4-FFF2-40B4-BE49-F238E27FC236}">
                <a16:creationId xmlns:a16="http://schemas.microsoft.com/office/drawing/2014/main" id="{57D48D60-E3CF-F093-AE30-66793D72D636}"/>
              </a:ext>
            </a:extLst>
          </p:cNvPr>
          <p:cNvGrpSpPr/>
          <p:nvPr/>
        </p:nvGrpSpPr>
        <p:grpSpPr>
          <a:xfrm>
            <a:off x="6173401" y="1184181"/>
            <a:ext cx="2489928" cy="4554245"/>
            <a:chOff x="5383402" y="2671638"/>
            <a:chExt cx="1253653" cy="2209901"/>
          </a:xfrm>
        </p:grpSpPr>
        <p:pic>
          <p:nvPicPr>
            <p:cNvPr id="6" name="Picture 5">
              <a:extLst>
                <a:ext uri="{FF2B5EF4-FFF2-40B4-BE49-F238E27FC236}">
                  <a16:creationId xmlns:a16="http://schemas.microsoft.com/office/drawing/2014/main" id="{F3C25DD8-2D0C-2438-21AC-CEA102346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229" y="2671638"/>
              <a:ext cx="1245998" cy="830665"/>
            </a:xfrm>
            <a:prstGeom prst="rect">
              <a:avLst/>
            </a:prstGeom>
          </p:spPr>
        </p:pic>
        <p:pic>
          <p:nvPicPr>
            <p:cNvPr id="7" name="Picture 6">
              <a:extLst>
                <a:ext uri="{FF2B5EF4-FFF2-40B4-BE49-F238E27FC236}">
                  <a16:creationId xmlns:a16="http://schemas.microsoft.com/office/drawing/2014/main" id="{467984A2-5752-8CFF-771A-883FFE36C251}"/>
                </a:ext>
              </a:extLst>
            </p:cNvPr>
            <p:cNvPicPr>
              <a:picLocks noChangeAspect="1"/>
            </p:cNvPicPr>
            <p:nvPr/>
          </p:nvPicPr>
          <p:blipFill rotWithShape="1">
            <a:blip r:embed="rId7">
              <a:extLst>
                <a:ext uri="{28A0092B-C50C-407E-A947-70E740481C1C}">
                  <a14:useLocalDpi xmlns:a14="http://schemas.microsoft.com/office/drawing/2010/main" val="0"/>
                </a:ext>
              </a:extLst>
            </a:blip>
            <a:srcRect l="-1" t="1459" r="699" b="1"/>
            <a:stretch/>
          </p:blipFill>
          <p:spPr>
            <a:xfrm>
              <a:off x="5383402" y="3502303"/>
              <a:ext cx="1253653" cy="1379236"/>
            </a:xfrm>
            <a:prstGeom prst="rect">
              <a:avLst/>
            </a:prstGeom>
          </p:spPr>
        </p:pic>
      </p:grpSp>
      <p:pic>
        <p:nvPicPr>
          <p:cNvPr id="8" name="Picture 7">
            <a:extLst>
              <a:ext uri="{FF2B5EF4-FFF2-40B4-BE49-F238E27FC236}">
                <a16:creationId xmlns:a16="http://schemas.microsoft.com/office/drawing/2014/main" id="{8A15E673-FA80-A158-75F1-717BAF2EBA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997" y="3134439"/>
            <a:ext cx="1409551" cy="1105491"/>
          </a:xfrm>
          <a:prstGeom prst="rect">
            <a:avLst/>
          </a:prstGeom>
        </p:spPr>
      </p:pic>
      <p:pic>
        <p:nvPicPr>
          <p:cNvPr id="12" name="Picture 5">
            <a:extLst>
              <a:ext uri="{FF2B5EF4-FFF2-40B4-BE49-F238E27FC236}">
                <a16:creationId xmlns:a16="http://schemas.microsoft.com/office/drawing/2014/main" id="{02D5ACAF-5DA1-7DA2-0CFD-0F3960A8DA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042" y="3402836"/>
            <a:ext cx="165004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id="{F97BD753-078D-88AD-AB50-B108866C6E76}"/>
              </a:ext>
            </a:extLst>
          </p:cNvPr>
          <p:cNvGrpSpPr/>
          <p:nvPr/>
        </p:nvGrpSpPr>
        <p:grpSpPr>
          <a:xfrm>
            <a:off x="1660821" y="4696309"/>
            <a:ext cx="2271244" cy="1265728"/>
            <a:chOff x="5060397" y="1828800"/>
            <a:chExt cx="1856227" cy="908302"/>
          </a:xfrm>
        </p:grpSpPr>
        <p:sp>
          <p:nvSpPr>
            <p:cNvPr id="14" name="Rectangle 13">
              <a:extLst>
                <a:ext uri="{FF2B5EF4-FFF2-40B4-BE49-F238E27FC236}">
                  <a16:creationId xmlns:a16="http://schemas.microsoft.com/office/drawing/2014/main" id="{559271AF-ED45-DD15-F399-8933D0686E12}"/>
                </a:ext>
              </a:extLst>
            </p:cNvPr>
            <p:cNvSpPr/>
            <p:nvPr/>
          </p:nvSpPr>
          <p:spPr>
            <a:xfrm>
              <a:off x="5105400" y="1828800"/>
              <a:ext cx="1785810" cy="908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8C57242-6A81-1136-8468-78D5534A6C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60397" y="1828800"/>
              <a:ext cx="1856227" cy="865096"/>
            </a:xfrm>
            <a:prstGeom prst="rect">
              <a:avLst/>
            </a:prstGeom>
          </p:spPr>
        </p:pic>
      </p:grpSp>
    </p:spTree>
    <p:extLst>
      <p:ext uri="{BB962C8B-B14F-4D97-AF65-F5344CB8AC3E}">
        <p14:creationId xmlns:p14="http://schemas.microsoft.com/office/powerpoint/2010/main" val="3627975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339499" y="5976065"/>
            <a:ext cx="1483012" cy="542933"/>
          </a:xfrm>
          <a:prstGeom prst="rect">
            <a:avLst/>
          </a:prstGeom>
        </p:spPr>
      </p:pic>
      <p:sp>
        <p:nvSpPr>
          <p:cNvPr id="5" name="TextBox 4">
            <a:extLst>
              <a:ext uri="{FF2B5EF4-FFF2-40B4-BE49-F238E27FC236}">
                <a16:creationId xmlns:a16="http://schemas.microsoft.com/office/drawing/2014/main" id="{D3620D82-565C-735C-2BD5-298D948B1DA3}"/>
              </a:ext>
            </a:extLst>
          </p:cNvPr>
          <p:cNvSpPr txBox="1"/>
          <p:nvPr/>
        </p:nvSpPr>
        <p:spPr>
          <a:xfrm>
            <a:off x="3821837" y="30016"/>
            <a:ext cx="1500326" cy="769441"/>
          </a:xfrm>
          <a:prstGeom prst="rect">
            <a:avLst/>
          </a:prstGeom>
          <a:noFill/>
        </p:spPr>
        <p:txBody>
          <a:bodyPr wrap="square" rtlCol="0">
            <a:spAutoFit/>
          </a:bodyPr>
          <a:lstStyle/>
          <a:p>
            <a:r>
              <a:rPr lang="en-US" sz="4400">
                <a:solidFill>
                  <a:srgbClr val="592A8A"/>
                </a:solidFill>
                <a:latin typeface="Garamond" panose="02020404030301010803" pitchFamily="18" charset="0"/>
              </a:rPr>
              <a:t>Goals</a:t>
            </a:r>
          </a:p>
        </p:txBody>
      </p:sp>
      <p:sp>
        <p:nvSpPr>
          <p:cNvPr id="7" name="TextBox 6">
            <a:extLst>
              <a:ext uri="{FF2B5EF4-FFF2-40B4-BE49-F238E27FC236}">
                <a16:creationId xmlns:a16="http://schemas.microsoft.com/office/drawing/2014/main" id="{143600C6-E1B7-2740-82F6-F689CF6B58F2}"/>
              </a:ext>
            </a:extLst>
          </p:cNvPr>
          <p:cNvSpPr txBox="1"/>
          <p:nvPr/>
        </p:nvSpPr>
        <p:spPr>
          <a:xfrm>
            <a:off x="651859" y="1908699"/>
            <a:ext cx="4296792" cy="2831544"/>
          </a:xfrm>
          <a:prstGeom prst="rect">
            <a:avLst/>
          </a:prstGeom>
          <a:noFill/>
        </p:spPr>
        <p:txBody>
          <a:bodyPr wrap="square" rtlCol="0">
            <a:spAutoFit/>
          </a:bodyPr>
          <a:lstStyle/>
          <a:p>
            <a:pPr marL="285750" lvl="1" indent="-285750">
              <a:buFont typeface="Arial" panose="020B0604020202020204" pitchFamily="34" charset="0"/>
              <a:buChar char="•"/>
              <a:defRPr/>
            </a:pPr>
            <a:r>
              <a:rPr lang="en-US" sz="2000">
                <a:solidFill>
                  <a:srgbClr val="592A8A"/>
                </a:solidFill>
                <a:latin typeface="Avenir Next LT Pro" panose="020B0504020202020204" pitchFamily="34" charset="0"/>
              </a:rPr>
              <a:t>ECU must reduce energy consumption 40% by 2025</a:t>
            </a:r>
          </a:p>
          <a:p>
            <a:pPr marL="342900" lvl="1" indent="-342900">
              <a:buFont typeface="Arial" pitchFamily="34" charset="0"/>
              <a:buChar char="•"/>
              <a:defRPr/>
            </a:pPr>
            <a:endParaRPr lang="en-US" sz="2000">
              <a:solidFill>
                <a:srgbClr val="592A8A"/>
              </a:solidFill>
              <a:latin typeface="Avenir Next LT Pro" panose="020B0504020202020204" pitchFamily="34" charset="0"/>
            </a:endParaRPr>
          </a:p>
          <a:p>
            <a:pPr marL="285750" lvl="1" indent="-285750">
              <a:buFont typeface="Arial" panose="020B0604020202020204" pitchFamily="34" charset="0"/>
              <a:buChar char="•"/>
              <a:defRPr/>
            </a:pPr>
            <a:r>
              <a:rPr lang="en-US" sz="2000">
                <a:solidFill>
                  <a:srgbClr val="592A8A"/>
                </a:solidFill>
                <a:latin typeface="Avenir Next LT Pro" panose="020B0504020202020204" pitchFamily="34" charset="0"/>
              </a:rPr>
              <a:t>ECU must reduce greenhouse gas emissions 50% by 2030</a:t>
            </a:r>
          </a:p>
          <a:p>
            <a:pPr marL="342900" lvl="1" indent="-342900">
              <a:buFont typeface="Arial" pitchFamily="34" charset="0"/>
              <a:buChar char="•"/>
              <a:defRPr/>
            </a:pPr>
            <a:endParaRPr lang="en-US" sz="2000">
              <a:solidFill>
                <a:srgbClr val="592A8A"/>
              </a:solidFill>
              <a:latin typeface="Avenir Next LT Pro" panose="020B0504020202020204" pitchFamily="34" charset="0"/>
            </a:endParaRPr>
          </a:p>
          <a:p>
            <a:pPr marL="285750" indent="-285750">
              <a:buFont typeface="Arial" panose="020B0604020202020204" pitchFamily="34" charset="0"/>
              <a:buChar char="•"/>
              <a:defRPr/>
            </a:pPr>
            <a:r>
              <a:rPr lang="en-US" sz="2000">
                <a:solidFill>
                  <a:srgbClr val="592A8A"/>
                </a:solidFill>
                <a:latin typeface="Avenir Next LT Pro" panose="020B0504020202020204" pitchFamily="34" charset="0"/>
              </a:rPr>
              <a:t>The UNC System must be “climate neutral” by 2050</a:t>
            </a:r>
          </a:p>
          <a:p>
            <a:endParaRPr lang="en-US"/>
          </a:p>
        </p:txBody>
      </p:sp>
      <p:pic>
        <p:nvPicPr>
          <p:cNvPr id="8" name="Picture 4">
            <a:extLst>
              <a:ext uri="{FF2B5EF4-FFF2-40B4-BE49-F238E27FC236}">
                <a16:creationId xmlns:a16="http://schemas.microsoft.com/office/drawing/2014/main" id="{A9CBEFEF-6C05-995D-9AC2-07C51FD6B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626" y="1908699"/>
            <a:ext cx="3094515" cy="2226972"/>
          </a:xfrm>
          <a:prstGeom prst="rect">
            <a:avLst/>
          </a:prstGeom>
          <a:noFill/>
          <a:ln w="762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2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38687" y="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Progress</a:t>
            </a:r>
          </a:p>
        </p:txBody>
      </p:sp>
      <p:sp>
        <p:nvSpPr>
          <p:cNvPr id="3" name="TextBox 2">
            <a:extLst>
              <a:ext uri="{FF2B5EF4-FFF2-40B4-BE49-F238E27FC236}">
                <a16:creationId xmlns:a16="http://schemas.microsoft.com/office/drawing/2014/main" id="{64D4F09B-B41E-21CB-15BD-1DFA394B9654}"/>
              </a:ext>
            </a:extLst>
          </p:cNvPr>
          <p:cNvSpPr txBox="1"/>
          <p:nvPr/>
        </p:nvSpPr>
        <p:spPr>
          <a:xfrm>
            <a:off x="535615" y="1663439"/>
            <a:ext cx="8072770" cy="3600986"/>
          </a:xfrm>
          <a:prstGeom prst="rect">
            <a:avLst/>
          </a:prstGeom>
          <a:noFill/>
        </p:spPr>
        <p:txBody>
          <a:bodyPr wrap="square" rtlCol="0">
            <a:spAutoFit/>
          </a:bodyPr>
          <a:lstStyle/>
          <a:p>
            <a:pPr marL="342900" indent="-342900">
              <a:spcBef>
                <a:spcPts val="0"/>
              </a:spcBef>
              <a:spcAft>
                <a:spcPts val="1800"/>
              </a:spcAft>
              <a:buFont typeface="Arial" panose="020B0604020202020204" pitchFamily="34" charset="0"/>
              <a:buChar char="•"/>
            </a:pPr>
            <a:r>
              <a:rPr lang="en-US" sz="2000" b="1">
                <a:ln>
                  <a:solidFill>
                    <a:schemeClr val="bg1"/>
                  </a:solidFill>
                </a:ln>
                <a:solidFill>
                  <a:srgbClr val="592A8A"/>
                </a:solidFill>
                <a:latin typeface="Avenir Next LT Pro" panose="020B0504020202020204" pitchFamily="34" charset="0"/>
              </a:rPr>
              <a:t>Landfill Diversion rate = </a:t>
            </a:r>
            <a:r>
              <a:rPr lang="en-US" sz="2000" b="1">
                <a:solidFill>
                  <a:srgbClr val="00B050"/>
                </a:solidFill>
                <a:latin typeface="Avenir Next LT Pro" panose="020B0504020202020204" pitchFamily="34" charset="0"/>
              </a:rPr>
              <a:t>34%</a:t>
            </a:r>
          </a:p>
          <a:p>
            <a:pPr marL="800100" lvl="1" indent="-342900">
              <a:spcBef>
                <a:spcPts val="0"/>
              </a:spcBef>
              <a:spcAft>
                <a:spcPts val="1800"/>
              </a:spcAft>
              <a:buFont typeface="Arial" panose="020B0604020202020204" pitchFamily="34" charset="0"/>
              <a:buChar char="•"/>
            </a:pPr>
            <a:r>
              <a:rPr lang="en-US" sz="2000" b="1">
                <a:solidFill>
                  <a:srgbClr val="00B050"/>
                </a:solidFill>
                <a:latin typeface="Avenir Next LT Pro" panose="020B0504020202020204" pitchFamily="34" charset="0"/>
              </a:rPr>
              <a:t>Dual-Stream Recycling rate is only at about 18%</a:t>
            </a:r>
          </a:p>
          <a:p>
            <a:pPr marL="800100" lvl="1" indent="-342900">
              <a:spcBef>
                <a:spcPts val="0"/>
              </a:spcBef>
              <a:spcAft>
                <a:spcPts val="1800"/>
              </a:spcAft>
              <a:buFont typeface="Arial" panose="020B0604020202020204" pitchFamily="34" charset="0"/>
              <a:buChar char="•"/>
            </a:pPr>
            <a:endParaRPr lang="en-US" sz="2000" b="1">
              <a:ln>
                <a:solidFill>
                  <a:schemeClr val="bg1"/>
                </a:solidFill>
              </a:ln>
              <a:solidFill>
                <a:srgbClr val="592A8A"/>
              </a:solidFill>
              <a:latin typeface="Avenir Next LT Pro" panose="020B0504020202020204" pitchFamily="34" charset="0"/>
            </a:endParaRPr>
          </a:p>
          <a:p>
            <a:pPr marL="342900" indent="-342900">
              <a:spcBef>
                <a:spcPts val="0"/>
              </a:spcBef>
              <a:spcAft>
                <a:spcPts val="1800"/>
              </a:spcAft>
              <a:buFont typeface="Arial" panose="020B0604020202020204" pitchFamily="34" charset="0"/>
              <a:buChar char="•"/>
            </a:pPr>
            <a:r>
              <a:rPr lang="en-US" sz="2000" b="1">
                <a:ln>
                  <a:solidFill>
                    <a:schemeClr val="bg1"/>
                  </a:solidFill>
                </a:ln>
                <a:solidFill>
                  <a:srgbClr val="592A8A"/>
                </a:solidFill>
                <a:latin typeface="Avenir Next LT Pro" panose="020B0504020202020204" pitchFamily="34" charset="0"/>
              </a:rPr>
              <a:t>Water consumption has dropped </a:t>
            </a:r>
            <a:r>
              <a:rPr lang="en-US" sz="2000" b="1">
                <a:solidFill>
                  <a:srgbClr val="00B050"/>
                </a:solidFill>
                <a:latin typeface="Avenir Next LT Pro" panose="020B0504020202020204" pitchFamily="34" charset="0"/>
              </a:rPr>
              <a:t>53%</a:t>
            </a:r>
            <a:r>
              <a:rPr lang="en-US" sz="2000" b="1">
                <a:ln>
                  <a:solidFill>
                    <a:schemeClr val="tx1">
                      <a:lumMod val="50000"/>
                      <a:lumOff val="50000"/>
                    </a:schemeClr>
                  </a:solidFill>
                </a:ln>
                <a:solidFill>
                  <a:srgbClr val="00B050"/>
                </a:solidFill>
                <a:latin typeface="Avenir Next LT Pro" panose="020B0504020202020204" pitchFamily="34" charset="0"/>
              </a:rPr>
              <a:t> </a:t>
            </a:r>
            <a:r>
              <a:rPr lang="en-US" sz="2000" b="1">
                <a:ln>
                  <a:solidFill>
                    <a:schemeClr val="bg1"/>
                  </a:solidFill>
                </a:ln>
                <a:solidFill>
                  <a:srgbClr val="592A8A"/>
                </a:solidFill>
                <a:latin typeface="Avenir Next LT Pro" panose="020B0504020202020204" pitchFamily="34" charset="0"/>
              </a:rPr>
              <a:t>(per </a:t>
            </a:r>
            <a:r>
              <a:rPr lang="en-US" sz="2000" b="1" err="1">
                <a:ln>
                  <a:solidFill>
                    <a:schemeClr val="bg1"/>
                  </a:solidFill>
                </a:ln>
                <a:solidFill>
                  <a:srgbClr val="592A8A"/>
                </a:solidFill>
                <a:latin typeface="Avenir Next LT Pro" panose="020B0504020202020204" pitchFamily="34" charset="0"/>
              </a:rPr>
              <a:t>gsf</a:t>
            </a:r>
            <a:r>
              <a:rPr lang="en-US" sz="2000" b="1">
                <a:ln>
                  <a:solidFill>
                    <a:schemeClr val="bg1"/>
                  </a:solidFill>
                </a:ln>
                <a:solidFill>
                  <a:srgbClr val="592A8A"/>
                </a:solidFill>
                <a:latin typeface="Avenir Next LT Pro" panose="020B0504020202020204" pitchFamily="34" charset="0"/>
              </a:rPr>
              <a:t>) since 2003</a:t>
            </a:r>
          </a:p>
          <a:p>
            <a:pPr marL="342900" indent="-342900">
              <a:spcBef>
                <a:spcPts val="0"/>
              </a:spcBef>
              <a:spcAft>
                <a:spcPts val="1800"/>
              </a:spcAft>
              <a:buFont typeface="Arial" panose="020B0604020202020204" pitchFamily="34" charset="0"/>
              <a:buChar char="•"/>
            </a:pPr>
            <a:endParaRPr lang="en-US" sz="2000" b="1">
              <a:ln>
                <a:solidFill>
                  <a:schemeClr val="bg1"/>
                </a:solidFill>
              </a:ln>
              <a:solidFill>
                <a:srgbClr val="592A8A"/>
              </a:solidFill>
              <a:latin typeface="Avenir Next LT Pro" panose="020B0504020202020204" pitchFamily="34" charset="0"/>
            </a:endParaRPr>
          </a:p>
          <a:p>
            <a:pPr marL="342900" indent="-342900">
              <a:spcBef>
                <a:spcPts val="0"/>
              </a:spcBef>
              <a:spcAft>
                <a:spcPts val="1800"/>
              </a:spcAft>
              <a:buFont typeface="Arial" panose="020B0604020202020204" pitchFamily="34" charset="0"/>
              <a:buChar char="•"/>
            </a:pPr>
            <a:r>
              <a:rPr lang="en-US" sz="2000" b="1">
                <a:ln>
                  <a:solidFill>
                    <a:schemeClr val="bg1"/>
                  </a:solidFill>
                </a:ln>
                <a:solidFill>
                  <a:srgbClr val="592A8A"/>
                </a:solidFill>
                <a:latin typeface="Avenir Next LT Pro" panose="020B0504020202020204" pitchFamily="34" charset="0"/>
              </a:rPr>
              <a:t>Energy consumption has dropped </a:t>
            </a:r>
            <a:r>
              <a:rPr lang="en-US" sz="2000" b="1">
                <a:solidFill>
                  <a:srgbClr val="00B050"/>
                </a:solidFill>
                <a:latin typeface="Avenir Next LT Pro" panose="020B0504020202020204" pitchFamily="34" charset="0"/>
              </a:rPr>
              <a:t>30%</a:t>
            </a:r>
            <a:r>
              <a:rPr lang="en-US" sz="2000" b="1">
                <a:ln>
                  <a:solidFill>
                    <a:schemeClr val="tx1">
                      <a:lumMod val="50000"/>
                      <a:lumOff val="50000"/>
                    </a:schemeClr>
                  </a:solidFill>
                </a:ln>
                <a:solidFill>
                  <a:srgbClr val="00B050"/>
                </a:solidFill>
                <a:latin typeface="Avenir Next LT Pro" panose="020B0504020202020204" pitchFamily="34" charset="0"/>
              </a:rPr>
              <a:t> </a:t>
            </a:r>
            <a:r>
              <a:rPr lang="en-US" sz="2000" b="1">
                <a:ln>
                  <a:solidFill>
                    <a:schemeClr val="bg1"/>
                  </a:solidFill>
                </a:ln>
                <a:solidFill>
                  <a:srgbClr val="592A8A"/>
                </a:solidFill>
                <a:latin typeface="Avenir Next LT Pro" panose="020B0504020202020204" pitchFamily="34" charset="0"/>
              </a:rPr>
              <a:t>(per </a:t>
            </a:r>
            <a:r>
              <a:rPr lang="en-US" sz="2000" b="1" err="1">
                <a:ln>
                  <a:solidFill>
                    <a:schemeClr val="bg1"/>
                  </a:solidFill>
                </a:ln>
                <a:solidFill>
                  <a:srgbClr val="592A8A"/>
                </a:solidFill>
                <a:latin typeface="Avenir Next LT Pro" panose="020B0504020202020204" pitchFamily="34" charset="0"/>
              </a:rPr>
              <a:t>gsf</a:t>
            </a:r>
            <a:r>
              <a:rPr lang="en-US" sz="2000" b="1">
                <a:ln>
                  <a:solidFill>
                    <a:schemeClr val="bg1"/>
                  </a:solidFill>
                </a:ln>
                <a:solidFill>
                  <a:srgbClr val="592A8A"/>
                </a:solidFill>
                <a:latin typeface="Avenir Next LT Pro" panose="020B0504020202020204" pitchFamily="34" charset="0"/>
              </a:rPr>
              <a:t>) since 2003</a:t>
            </a:r>
          </a:p>
          <a:p>
            <a:endParaRPr lang="en-US"/>
          </a:p>
        </p:txBody>
      </p:sp>
    </p:spTree>
    <p:extLst>
      <p:ext uri="{BB962C8B-B14F-4D97-AF65-F5344CB8AC3E}">
        <p14:creationId xmlns:p14="http://schemas.microsoft.com/office/powerpoint/2010/main" val="256376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8875"/>
            <a:ext cx="6942338" cy="707886"/>
          </a:xfrm>
          <a:prstGeom prst="rect">
            <a:avLst/>
          </a:prstGeom>
          <a:noFill/>
        </p:spPr>
        <p:txBody>
          <a:bodyPr wrap="square" rtlCol="0">
            <a:spAutoFit/>
          </a:bodyPr>
          <a:lstStyle/>
          <a:p>
            <a:pPr algn="ctr"/>
            <a:r>
              <a:rPr lang="en-US" sz="4000">
                <a:solidFill>
                  <a:srgbClr val="592A8A"/>
                </a:solidFill>
                <a:latin typeface="Garamond" panose="02020404030301010803" pitchFamily="18" charset="0"/>
              </a:rPr>
              <a:t>Greenhouse Gas Inventory</a:t>
            </a:r>
          </a:p>
        </p:txBody>
      </p:sp>
      <p:pic>
        <p:nvPicPr>
          <p:cNvPr id="4" name="Picture 3">
            <a:extLst>
              <a:ext uri="{FF2B5EF4-FFF2-40B4-BE49-F238E27FC236}">
                <a16:creationId xmlns:a16="http://schemas.microsoft.com/office/drawing/2014/main" id="{C6C49B4E-4D51-4B53-49AB-E8591E773F51}"/>
              </a:ext>
            </a:extLst>
          </p:cNvPr>
          <p:cNvPicPr>
            <a:picLocks noChangeAspect="1"/>
          </p:cNvPicPr>
          <p:nvPr/>
        </p:nvPicPr>
        <p:blipFill rotWithShape="1">
          <a:blip r:embed="rId4">
            <a:extLst>
              <a:ext uri="{28A0092B-C50C-407E-A947-70E740481C1C}">
                <a14:useLocalDpi xmlns:a14="http://schemas.microsoft.com/office/drawing/2010/main" val="0"/>
              </a:ext>
            </a:extLst>
          </a:blip>
          <a:srcRect l="7023" t="9666" b="10338"/>
          <a:stretch/>
        </p:blipFill>
        <p:spPr>
          <a:xfrm>
            <a:off x="0" y="3146233"/>
            <a:ext cx="3837205" cy="2829832"/>
          </a:xfrm>
          <a:prstGeom prst="rect">
            <a:avLst/>
          </a:prstGeom>
        </p:spPr>
      </p:pic>
      <p:pic>
        <p:nvPicPr>
          <p:cNvPr id="5" name="Picture 4">
            <a:extLst>
              <a:ext uri="{FF2B5EF4-FFF2-40B4-BE49-F238E27FC236}">
                <a16:creationId xmlns:a16="http://schemas.microsoft.com/office/drawing/2014/main" id="{1CA17AD2-9E5D-2DC2-47D7-4F895CF304B5}"/>
              </a:ext>
            </a:extLst>
          </p:cNvPr>
          <p:cNvPicPr>
            <a:picLocks noChangeAspect="1"/>
          </p:cNvPicPr>
          <p:nvPr/>
        </p:nvPicPr>
        <p:blipFill rotWithShape="1">
          <a:blip r:embed="rId5">
            <a:extLst>
              <a:ext uri="{28A0092B-C50C-407E-A947-70E740481C1C}">
                <a14:useLocalDpi xmlns:a14="http://schemas.microsoft.com/office/drawing/2010/main" val="0"/>
              </a:ext>
            </a:extLst>
          </a:blip>
          <a:srcRect l="2597" r="2597" b="583"/>
          <a:stretch/>
        </p:blipFill>
        <p:spPr>
          <a:xfrm>
            <a:off x="3600354" y="1033284"/>
            <a:ext cx="5330728" cy="4791432"/>
          </a:xfrm>
          <a:prstGeom prst="rect">
            <a:avLst/>
          </a:prstGeom>
        </p:spPr>
      </p:pic>
      <p:pic>
        <p:nvPicPr>
          <p:cNvPr id="3" name="Picture 2">
            <a:extLst>
              <a:ext uri="{FF2B5EF4-FFF2-40B4-BE49-F238E27FC236}">
                <a16:creationId xmlns:a16="http://schemas.microsoft.com/office/drawing/2014/main" id="{E8298E39-AF25-3235-9204-485F6270D3DA}"/>
              </a:ext>
            </a:extLst>
          </p:cNvPr>
          <p:cNvPicPr>
            <a:picLocks noChangeAspect="1"/>
          </p:cNvPicPr>
          <p:nvPr/>
        </p:nvPicPr>
        <p:blipFill rotWithShape="1">
          <a:blip r:embed="rId6">
            <a:extLst>
              <a:ext uri="{28A0092B-C50C-407E-A947-70E740481C1C}">
                <a14:useLocalDpi xmlns:a14="http://schemas.microsoft.com/office/drawing/2010/main" val="0"/>
              </a:ext>
            </a:extLst>
          </a:blip>
          <a:srcRect l="3857" t="9790" r="16224" b="14377"/>
          <a:stretch/>
        </p:blipFill>
        <p:spPr>
          <a:xfrm>
            <a:off x="0" y="762625"/>
            <a:ext cx="3331177" cy="2709346"/>
          </a:xfrm>
          <a:prstGeom prst="rect">
            <a:avLst/>
          </a:prstGeom>
        </p:spPr>
      </p:pic>
    </p:spTree>
    <p:extLst>
      <p:ext uri="{BB962C8B-B14F-4D97-AF65-F5344CB8AC3E}">
        <p14:creationId xmlns:p14="http://schemas.microsoft.com/office/powerpoint/2010/main" val="297302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17459"/>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Operations</a:t>
            </a:r>
          </a:p>
        </p:txBody>
      </p:sp>
      <p:pic>
        <p:nvPicPr>
          <p:cNvPr id="5" name="Picture 4" descr="A construction vehicle with a backhoe&#10;&#10;Description automatically generated">
            <a:extLst>
              <a:ext uri="{FF2B5EF4-FFF2-40B4-BE49-F238E27FC236}">
                <a16:creationId xmlns:a16="http://schemas.microsoft.com/office/drawing/2014/main" id="{40449F74-FCC2-1CA7-D6AB-47B8B4E9F98F}"/>
              </a:ext>
            </a:extLst>
          </p:cNvPr>
          <p:cNvPicPr>
            <a:picLocks noChangeAspect="1"/>
          </p:cNvPicPr>
          <p:nvPr/>
        </p:nvPicPr>
        <p:blipFill>
          <a:blip r:embed="rId4"/>
          <a:stretch>
            <a:fillRect/>
          </a:stretch>
        </p:blipFill>
        <p:spPr>
          <a:xfrm>
            <a:off x="967666" y="905787"/>
            <a:ext cx="7213600" cy="4809067"/>
          </a:xfrm>
          <a:prstGeom prst="rect">
            <a:avLst/>
          </a:prstGeom>
        </p:spPr>
      </p:pic>
    </p:spTree>
    <p:extLst>
      <p:ext uri="{BB962C8B-B14F-4D97-AF65-F5344CB8AC3E}">
        <p14:creationId xmlns:p14="http://schemas.microsoft.com/office/powerpoint/2010/main" val="74009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39463"/>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Energy and Water</a:t>
            </a:r>
          </a:p>
        </p:txBody>
      </p:sp>
      <p:sp>
        <p:nvSpPr>
          <p:cNvPr id="3" name="TextBox 2">
            <a:extLst>
              <a:ext uri="{FF2B5EF4-FFF2-40B4-BE49-F238E27FC236}">
                <a16:creationId xmlns:a16="http://schemas.microsoft.com/office/drawing/2014/main" id="{EEE72ED5-B82A-B6A4-778A-5D179269E66A}"/>
              </a:ext>
            </a:extLst>
          </p:cNvPr>
          <p:cNvSpPr txBox="1"/>
          <p:nvPr/>
        </p:nvSpPr>
        <p:spPr>
          <a:xfrm>
            <a:off x="408931" y="2036231"/>
            <a:ext cx="2405848" cy="2174954"/>
          </a:xfrm>
          <a:prstGeom prst="rect">
            <a:avLst/>
          </a:prstGeom>
          <a:noFill/>
        </p:spPr>
        <p:txBody>
          <a:bodyPr wrap="square" rtlCol="0">
            <a:spAutoFit/>
          </a:bodyPr>
          <a:lstStyle/>
          <a:p>
            <a:pPr marL="228600" indent="-228600">
              <a:spcAft>
                <a:spcPts val="1000"/>
              </a:spcAft>
              <a:buFont typeface="Arial" pitchFamily="34" charset="0"/>
              <a:buChar char="•"/>
            </a:pPr>
            <a:r>
              <a:rPr lang="en-US" sz="2400" b="1" cap="all">
                <a:solidFill>
                  <a:srgbClr val="592A8A"/>
                </a:solidFill>
                <a:latin typeface="Avenir Next LT Pro" panose="020B0504020202020204" pitchFamily="34" charset="0"/>
              </a:rPr>
              <a:t>Costs:</a:t>
            </a:r>
            <a:endParaRPr lang="en-US" sz="600" cap="all">
              <a:ln>
                <a:solidFill>
                  <a:srgbClr val="FFFF00"/>
                </a:solidFill>
              </a:ln>
              <a:solidFill>
                <a:srgbClr val="592A8A"/>
              </a:solidFill>
              <a:latin typeface="Avenir Next LT Pro" panose="020B0504020202020204" pitchFamily="34" charset="0"/>
            </a:endParaRPr>
          </a:p>
          <a:p>
            <a:pPr marL="628650" lvl="1" indent="-342900">
              <a:spcAft>
                <a:spcPts val="1000"/>
              </a:spcAft>
              <a:buFont typeface="Arial" panose="020B0604020202020204" pitchFamily="34" charset="0"/>
              <a:buChar char="–"/>
            </a:pPr>
            <a:r>
              <a:rPr lang="en-US" sz="2000" b="1">
                <a:ln w="1905">
                  <a:noFill/>
                </a:ln>
                <a:solidFill>
                  <a:srgbClr val="00B050"/>
                </a:solidFill>
                <a:latin typeface="Avenir Next LT Pro" panose="020B0504020202020204" pitchFamily="34" charset="0"/>
              </a:rPr>
              <a:t>Electricity:</a:t>
            </a:r>
            <a:endParaRPr lang="en-US" sz="400" b="1">
              <a:ln w="1905"/>
              <a:solidFill>
                <a:srgbClr val="00B050"/>
              </a:solidFill>
              <a:latin typeface="Avenir Next LT Pro" panose="020B0504020202020204" pitchFamily="34" charset="0"/>
            </a:endParaRPr>
          </a:p>
          <a:p>
            <a:pPr marL="628650" lvl="1" indent="-342900">
              <a:spcAft>
                <a:spcPts val="1000"/>
              </a:spcAft>
              <a:buFont typeface="Arial" panose="020B0604020202020204" pitchFamily="34" charset="0"/>
              <a:buChar char="–"/>
            </a:pPr>
            <a:r>
              <a:rPr lang="en-US" sz="2000" b="1">
                <a:ln w="1905">
                  <a:noFill/>
                </a:ln>
                <a:solidFill>
                  <a:srgbClr val="00B050"/>
                </a:solidFill>
                <a:latin typeface="Avenir Next LT Pro" panose="020B0504020202020204" pitchFamily="34" charset="0"/>
              </a:rPr>
              <a:t>Natural Gas:</a:t>
            </a:r>
          </a:p>
          <a:p>
            <a:pPr marL="628650" lvl="1" indent="-342900">
              <a:spcAft>
                <a:spcPts val="1000"/>
              </a:spcAft>
              <a:buFont typeface="Arial" panose="020B0604020202020204" pitchFamily="34" charset="0"/>
              <a:buChar char="–"/>
            </a:pPr>
            <a:r>
              <a:rPr lang="en-US" sz="2000" b="1">
                <a:solidFill>
                  <a:srgbClr val="00B050"/>
                </a:solidFill>
                <a:latin typeface="Avenir Next LT Pro" panose="020B0504020202020204" pitchFamily="34" charset="0"/>
              </a:rPr>
              <a:t>Water:</a:t>
            </a:r>
          </a:p>
          <a:p>
            <a:endParaRPr lang="en-US"/>
          </a:p>
        </p:txBody>
      </p:sp>
      <p:sp>
        <p:nvSpPr>
          <p:cNvPr id="4" name="TextBox 3">
            <a:extLst>
              <a:ext uri="{FF2B5EF4-FFF2-40B4-BE49-F238E27FC236}">
                <a16:creationId xmlns:a16="http://schemas.microsoft.com/office/drawing/2014/main" id="{B01AB572-2D8E-F260-F25C-2DA3BBF717F0}"/>
              </a:ext>
            </a:extLst>
          </p:cNvPr>
          <p:cNvSpPr txBox="1"/>
          <p:nvPr/>
        </p:nvSpPr>
        <p:spPr>
          <a:xfrm>
            <a:off x="2520910" y="2503235"/>
            <a:ext cx="1873289" cy="400110"/>
          </a:xfrm>
          <a:prstGeom prst="rect">
            <a:avLst/>
          </a:prstGeom>
          <a:noFill/>
        </p:spPr>
        <p:txBody>
          <a:bodyPr wrap="square" rtlCol="0">
            <a:spAutoFit/>
          </a:bodyPr>
          <a:lstStyle/>
          <a:p>
            <a:r>
              <a:rPr lang="en-US" sz="2000" b="1">
                <a:solidFill>
                  <a:srgbClr val="FF0000"/>
                </a:solidFill>
                <a:latin typeface="Avenir Next LT Pro" panose="020B0504020202020204" pitchFamily="34" charset="0"/>
              </a:rPr>
              <a:t>$10.5 million</a:t>
            </a:r>
          </a:p>
        </p:txBody>
      </p:sp>
      <p:sp>
        <p:nvSpPr>
          <p:cNvPr id="5" name="TextBox 4">
            <a:extLst>
              <a:ext uri="{FF2B5EF4-FFF2-40B4-BE49-F238E27FC236}">
                <a16:creationId xmlns:a16="http://schemas.microsoft.com/office/drawing/2014/main" id="{AD5C6145-C047-181B-52A3-E094BD851044}"/>
              </a:ext>
            </a:extLst>
          </p:cNvPr>
          <p:cNvSpPr txBox="1"/>
          <p:nvPr/>
        </p:nvSpPr>
        <p:spPr>
          <a:xfrm>
            <a:off x="2692918" y="2948294"/>
            <a:ext cx="1778128" cy="400110"/>
          </a:xfrm>
          <a:prstGeom prst="rect">
            <a:avLst/>
          </a:prstGeom>
          <a:noFill/>
        </p:spPr>
        <p:txBody>
          <a:bodyPr wrap="square" rtlCol="0">
            <a:spAutoFit/>
          </a:bodyPr>
          <a:lstStyle/>
          <a:p>
            <a:r>
              <a:rPr lang="en-US" sz="2000" b="1">
                <a:solidFill>
                  <a:srgbClr val="FF0000"/>
                </a:solidFill>
                <a:latin typeface="Avenir Next LT Pro" panose="020B0504020202020204" pitchFamily="34" charset="0"/>
              </a:rPr>
              <a:t>$4.3 million</a:t>
            </a:r>
          </a:p>
        </p:txBody>
      </p:sp>
      <p:sp>
        <p:nvSpPr>
          <p:cNvPr id="6" name="TextBox 5">
            <a:extLst>
              <a:ext uri="{FF2B5EF4-FFF2-40B4-BE49-F238E27FC236}">
                <a16:creationId xmlns:a16="http://schemas.microsoft.com/office/drawing/2014/main" id="{FC20FA46-CC3B-9B01-D392-9F4731EAE3CE}"/>
              </a:ext>
            </a:extLst>
          </p:cNvPr>
          <p:cNvSpPr txBox="1"/>
          <p:nvPr/>
        </p:nvSpPr>
        <p:spPr>
          <a:xfrm>
            <a:off x="2133469" y="3379684"/>
            <a:ext cx="1479589" cy="400110"/>
          </a:xfrm>
          <a:prstGeom prst="rect">
            <a:avLst/>
          </a:prstGeom>
          <a:noFill/>
        </p:spPr>
        <p:txBody>
          <a:bodyPr wrap="square" rtlCol="0">
            <a:spAutoFit/>
          </a:bodyPr>
          <a:lstStyle/>
          <a:p>
            <a:r>
              <a:rPr lang="en-US" sz="2000" b="1">
                <a:solidFill>
                  <a:srgbClr val="FF0000"/>
                </a:solidFill>
                <a:latin typeface="Avenir Next LT Pro" panose="020B0504020202020204" pitchFamily="34" charset="0"/>
              </a:rPr>
              <a:t>$2 million</a:t>
            </a:r>
          </a:p>
        </p:txBody>
      </p:sp>
      <p:pic>
        <p:nvPicPr>
          <p:cNvPr id="7" name="Picture 6">
            <a:extLst>
              <a:ext uri="{FF2B5EF4-FFF2-40B4-BE49-F238E27FC236}">
                <a16:creationId xmlns:a16="http://schemas.microsoft.com/office/drawing/2014/main" id="{667CFE2C-B64E-26F8-7A97-665418BFF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20" y="672938"/>
            <a:ext cx="4487637" cy="3365727"/>
          </a:xfrm>
          <a:prstGeom prst="rect">
            <a:avLst/>
          </a:prstGeom>
        </p:spPr>
      </p:pic>
      <p:pic>
        <p:nvPicPr>
          <p:cNvPr id="8" name="Picture 2">
            <a:extLst>
              <a:ext uri="{FF2B5EF4-FFF2-40B4-BE49-F238E27FC236}">
                <a16:creationId xmlns:a16="http://schemas.microsoft.com/office/drawing/2014/main" id="{7001CE43-EE3B-EB11-B003-85279E96F6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67" t="1700" r="22725" b="3199"/>
          <a:stretch/>
        </p:blipFill>
        <p:spPr bwMode="auto">
          <a:xfrm>
            <a:off x="6362700" y="1330172"/>
            <a:ext cx="2599426" cy="4343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75E81EF1-0683-0C76-E323-1A9085F78E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879" y="3340404"/>
            <a:ext cx="2439057" cy="2439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3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675E64C-231A-9ACC-983C-524F55F3454A}"/>
              </a:ext>
            </a:extLst>
          </p:cNvPr>
          <p:cNvSpPr txBox="1"/>
          <p:nvPr/>
        </p:nvSpPr>
        <p:spPr>
          <a:xfrm>
            <a:off x="3746251" y="45786"/>
            <a:ext cx="1651498" cy="769441"/>
          </a:xfrm>
          <a:prstGeom prst="rect">
            <a:avLst/>
          </a:prstGeom>
          <a:noFill/>
        </p:spPr>
        <p:txBody>
          <a:bodyPr wrap="square" rtlCol="0">
            <a:spAutoFit/>
          </a:bodyPr>
          <a:lstStyle/>
          <a:p>
            <a:r>
              <a:rPr lang="en-US" sz="4400">
                <a:solidFill>
                  <a:srgbClr val="7030A0"/>
                </a:solidFill>
                <a:latin typeface="Garamond" panose="02020404030301010803" pitchFamily="18" charset="0"/>
              </a:rPr>
              <a:t>Waste</a:t>
            </a:r>
          </a:p>
        </p:txBody>
      </p:sp>
      <p:sp>
        <p:nvSpPr>
          <p:cNvPr id="4" name="TextBox 3">
            <a:extLst>
              <a:ext uri="{FF2B5EF4-FFF2-40B4-BE49-F238E27FC236}">
                <a16:creationId xmlns:a16="http://schemas.microsoft.com/office/drawing/2014/main" id="{E91A28CF-4AD2-123F-16B7-F1EB9AFE8420}"/>
              </a:ext>
            </a:extLst>
          </p:cNvPr>
          <p:cNvSpPr txBox="1"/>
          <p:nvPr/>
        </p:nvSpPr>
        <p:spPr>
          <a:xfrm>
            <a:off x="5406138" y="889234"/>
            <a:ext cx="2132832" cy="230832"/>
          </a:xfrm>
          <a:prstGeom prst="rect">
            <a:avLst/>
          </a:prstGeom>
          <a:solidFill>
            <a:schemeClr val="bg1"/>
          </a:solidFill>
        </p:spPr>
        <p:txBody>
          <a:bodyPr wrap="square" rtlCol="0">
            <a:spAutoFit/>
          </a:bodyPr>
          <a:lstStyle/>
          <a:p>
            <a:pPr marL="173038" marR="0" lvl="0" indent="-173038" algn="l" defTabSz="914400" rtl="0" eaLnBrk="1" fontAlgn="auto" latinLnBrk="0" hangingPunct="1">
              <a:lnSpc>
                <a:spcPct val="100000"/>
              </a:lnSpc>
              <a:spcBef>
                <a:spcPts val="0"/>
              </a:spcBef>
              <a:spcAft>
                <a:spcPts val="0"/>
              </a:spcAft>
              <a:buClrTx/>
              <a:buSzTx/>
              <a:buFontTx/>
              <a:buChar char="-"/>
              <a:tabLst/>
              <a:defRPr/>
            </a:pPr>
            <a:endParaRPr kumimoji="0" lang="en-US" sz="900" b="1"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pic>
        <p:nvPicPr>
          <p:cNvPr id="7" name="Picture 6" descr="A collage of different types of waste&#10;&#10;Description automatically generated">
            <a:extLst>
              <a:ext uri="{FF2B5EF4-FFF2-40B4-BE49-F238E27FC236}">
                <a16:creationId xmlns:a16="http://schemas.microsoft.com/office/drawing/2014/main" id="{5EA448B7-A939-AD08-5F13-994485BD30B9}"/>
              </a:ext>
            </a:extLst>
          </p:cNvPr>
          <p:cNvPicPr>
            <a:picLocks noChangeAspect="1"/>
          </p:cNvPicPr>
          <p:nvPr/>
        </p:nvPicPr>
        <p:blipFill>
          <a:blip r:embed="rId4"/>
          <a:stretch>
            <a:fillRect/>
          </a:stretch>
        </p:blipFill>
        <p:spPr>
          <a:xfrm>
            <a:off x="1632884" y="804630"/>
            <a:ext cx="5878231" cy="5248739"/>
          </a:xfrm>
          <a:prstGeom prst="rect">
            <a:avLst/>
          </a:prstGeom>
        </p:spPr>
      </p:pic>
    </p:spTree>
    <p:extLst>
      <p:ext uri="{BB962C8B-B14F-4D97-AF65-F5344CB8AC3E}">
        <p14:creationId xmlns:p14="http://schemas.microsoft.com/office/powerpoint/2010/main" val="617854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81005" y="31134"/>
            <a:ext cx="6942338" cy="707886"/>
          </a:xfrm>
          <a:prstGeom prst="rect">
            <a:avLst/>
          </a:prstGeom>
          <a:noFill/>
        </p:spPr>
        <p:txBody>
          <a:bodyPr wrap="square" rtlCol="0">
            <a:spAutoFit/>
          </a:bodyPr>
          <a:lstStyle/>
          <a:p>
            <a:pPr algn="ctr"/>
            <a:r>
              <a:rPr lang="en-US" sz="4000">
                <a:solidFill>
                  <a:srgbClr val="592A8A"/>
                </a:solidFill>
                <a:latin typeface="Garamond" panose="02020404030301010803" pitchFamily="18" charset="0"/>
              </a:rPr>
              <a:t>Food &amp; Dining</a:t>
            </a:r>
          </a:p>
        </p:txBody>
      </p:sp>
      <p:pic>
        <p:nvPicPr>
          <p:cNvPr id="6" name="Picture 7" descr="A blue metal container with a lid&#10;&#10;Description automatically generated">
            <a:extLst>
              <a:ext uri="{FF2B5EF4-FFF2-40B4-BE49-F238E27FC236}">
                <a16:creationId xmlns:a16="http://schemas.microsoft.com/office/drawing/2014/main" id="{486C5412-64FB-7A6B-D72F-8FE79716F6DD}"/>
              </a:ext>
            </a:extLst>
          </p:cNvPr>
          <p:cNvPicPr>
            <a:picLocks noGrp="1" noChangeAspect="1"/>
          </p:cNvPicPr>
          <p:nvPr>
            <p:ph idx="1"/>
          </p:nvPr>
        </p:nvPicPr>
        <p:blipFill>
          <a:blip r:embed="rId4"/>
          <a:stretch>
            <a:fillRect/>
          </a:stretch>
        </p:blipFill>
        <p:spPr>
          <a:xfrm>
            <a:off x="-278906" y="1727371"/>
            <a:ext cx="4724400" cy="3552825"/>
          </a:xfrm>
        </p:spPr>
      </p:pic>
      <p:pic>
        <p:nvPicPr>
          <p:cNvPr id="7" name="Picture 5">
            <a:extLst>
              <a:ext uri="{FF2B5EF4-FFF2-40B4-BE49-F238E27FC236}">
                <a16:creationId xmlns:a16="http://schemas.microsoft.com/office/drawing/2014/main" id="{74D6124E-26A3-A121-781A-C8544B92693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84479" l="0" r="99662"/>
                    </a14:imgEffect>
                  </a14:imgLayer>
                </a14:imgProps>
              </a:ext>
              <a:ext uri="{28A0092B-C50C-407E-A947-70E740481C1C}">
                <a14:useLocalDpi xmlns:a14="http://schemas.microsoft.com/office/drawing/2010/main" val="0"/>
              </a:ext>
            </a:extLst>
          </a:blip>
          <a:srcRect b="15150"/>
          <a:stretch/>
        </p:blipFill>
        <p:spPr bwMode="auto">
          <a:xfrm>
            <a:off x="3978609" y="2097303"/>
            <a:ext cx="5279691" cy="3412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8" descr="A close-up of a grocery store&#10;&#10;Description automatically generated">
            <a:extLst>
              <a:ext uri="{FF2B5EF4-FFF2-40B4-BE49-F238E27FC236}">
                <a16:creationId xmlns:a16="http://schemas.microsoft.com/office/drawing/2014/main" id="{62C24CE8-D429-201D-F1DE-D13CC5114DA8}"/>
              </a:ext>
            </a:extLst>
          </p:cNvPr>
          <p:cNvPicPr>
            <a:picLocks noChangeAspect="1"/>
          </p:cNvPicPr>
          <p:nvPr/>
        </p:nvPicPr>
        <p:blipFill>
          <a:blip r:embed="rId7"/>
          <a:srcRect r="21455" b="-291"/>
          <a:stretch/>
        </p:blipFill>
        <p:spPr>
          <a:xfrm>
            <a:off x="640848" y="1858248"/>
            <a:ext cx="3849255" cy="3432204"/>
          </a:xfrm>
          <a:prstGeom prst="rect">
            <a:avLst/>
          </a:prstGeom>
        </p:spPr>
      </p:pic>
      <p:pic>
        <p:nvPicPr>
          <p:cNvPr id="20" name="Picture 19" descr="A pile of plastic utensils and cups&#10;&#10;Description automatically generated">
            <a:extLst>
              <a:ext uri="{FF2B5EF4-FFF2-40B4-BE49-F238E27FC236}">
                <a16:creationId xmlns:a16="http://schemas.microsoft.com/office/drawing/2014/main" id="{46F12FDB-3A83-53FA-A4FA-CD4F0C66CA51}"/>
              </a:ext>
            </a:extLst>
          </p:cNvPr>
          <p:cNvPicPr>
            <a:picLocks noChangeAspect="1"/>
          </p:cNvPicPr>
          <p:nvPr/>
        </p:nvPicPr>
        <p:blipFill>
          <a:blip r:embed="rId8"/>
          <a:srcRect l="1601" t="2054" r="23287" b="-1"/>
          <a:stretch/>
        </p:blipFill>
        <p:spPr>
          <a:xfrm>
            <a:off x="4759276" y="1896955"/>
            <a:ext cx="3925796" cy="3412832"/>
          </a:xfrm>
          <a:prstGeom prst="rect">
            <a:avLst/>
          </a:prstGeom>
        </p:spPr>
      </p:pic>
      <p:pic>
        <p:nvPicPr>
          <p:cNvPr id="21" name="Picture 20" descr="A purple box with food items in it&#10;&#10;Description automatically generated">
            <a:extLst>
              <a:ext uri="{FF2B5EF4-FFF2-40B4-BE49-F238E27FC236}">
                <a16:creationId xmlns:a16="http://schemas.microsoft.com/office/drawing/2014/main" id="{DE5DDA5A-B27D-7DE7-F93D-AD432914A8AC}"/>
              </a:ext>
            </a:extLst>
          </p:cNvPr>
          <p:cNvPicPr>
            <a:picLocks noChangeAspect="1"/>
          </p:cNvPicPr>
          <p:nvPr/>
        </p:nvPicPr>
        <p:blipFill>
          <a:blip r:embed="rId9"/>
          <a:stretch>
            <a:fillRect/>
          </a:stretch>
        </p:blipFill>
        <p:spPr>
          <a:xfrm>
            <a:off x="331156" y="1755007"/>
            <a:ext cx="3925796" cy="3660141"/>
          </a:xfrm>
          <a:prstGeom prst="rect">
            <a:avLst/>
          </a:prstGeom>
        </p:spPr>
      </p:pic>
      <p:pic>
        <p:nvPicPr>
          <p:cNvPr id="22" name="Picture 21" descr="A picture containing text, tree, outdoor, air&#10;&#10;Description automatically generated">
            <a:extLst>
              <a:ext uri="{FF2B5EF4-FFF2-40B4-BE49-F238E27FC236}">
                <a16:creationId xmlns:a16="http://schemas.microsoft.com/office/drawing/2014/main" id="{2F6EBEB6-B5A1-90FE-D2FA-4FE65C5E2F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330321" y="1934941"/>
            <a:ext cx="4968215" cy="3726161"/>
          </a:xfrm>
          <a:prstGeom prst="rect">
            <a:avLst/>
          </a:prstGeom>
        </p:spPr>
      </p:pic>
      <p:pic>
        <p:nvPicPr>
          <p:cNvPr id="23" name="Picture 22" descr="A stack of green plastic containers&#10;&#10;Description automatically generated">
            <a:extLst>
              <a:ext uri="{FF2B5EF4-FFF2-40B4-BE49-F238E27FC236}">
                <a16:creationId xmlns:a16="http://schemas.microsoft.com/office/drawing/2014/main" id="{D1ACA950-878F-AFED-7329-7CEBF9BF9627}"/>
              </a:ext>
            </a:extLst>
          </p:cNvPr>
          <p:cNvPicPr>
            <a:picLocks noChangeAspect="1"/>
          </p:cNvPicPr>
          <p:nvPr/>
        </p:nvPicPr>
        <p:blipFill>
          <a:blip r:embed="rId11"/>
          <a:stretch>
            <a:fillRect/>
          </a:stretch>
        </p:blipFill>
        <p:spPr>
          <a:xfrm>
            <a:off x="-42487" y="2057728"/>
            <a:ext cx="4949226" cy="2999231"/>
          </a:xfrm>
          <a:prstGeom prst="rect">
            <a:avLst/>
          </a:prstGeom>
        </p:spPr>
      </p:pic>
      <p:pic>
        <p:nvPicPr>
          <p:cNvPr id="24" name="Picture 23" descr="A black box with a screen&#10;&#10;Description automatically generated">
            <a:extLst>
              <a:ext uri="{FF2B5EF4-FFF2-40B4-BE49-F238E27FC236}">
                <a16:creationId xmlns:a16="http://schemas.microsoft.com/office/drawing/2014/main" id="{B83DB3C1-6552-73E3-3606-4AE030DD38A5}"/>
              </a:ext>
            </a:extLst>
          </p:cNvPr>
          <p:cNvPicPr>
            <a:picLocks noChangeAspect="1"/>
          </p:cNvPicPr>
          <p:nvPr/>
        </p:nvPicPr>
        <p:blipFill>
          <a:blip r:embed="rId12"/>
          <a:stretch>
            <a:fillRect/>
          </a:stretch>
        </p:blipFill>
        <p:spPr>
          <a:xfrm>
            <a:off x="5108541" y="1293403"/>
            <a:ext cx="3518661" cy="4937014"/>
          </a:xfrm>
          <a:prstGeom prst="rect">
            <a:avLst/>
          </a:prstGeom>
        </p:spPr>
      </p:pic>
    </p:spTree>
    <p:extLst>
      <p:ext uri="{BB962C8B-B14F-4D97-AF65-F5344CB8AC3E}">
        <p14:creationId xmlns:p14="http://schemas.microsoft.com/office/powerpoint/2010/main" val="15960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6" presetClass="entr" presetSubtype="21"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w of buses parked in a parking lot&#10;&#10;Description automatically generated">
            <a:extLst>
              <a:ext uri="{FF2B5EF4-FFF2-40B4-BE49-F238E27FC236}">
                <a16:creationId xmlns:a16="http://schemas.microsoft.com/office/drawing/2014/main" id="{2C416B3A-77EA-82D0-54C9-8519848B1000}"/>
              </a:ext>
            </a:extLst>
          </p:cNvPr>
          <p:cNvPicPr>
            <a:picLocks noChangeAspect="1"/>
          </p:cNvPicPr>
          <p:nvPr/>
        </p:nvPicPr>
        <p:blipFill>
          <a:blip r:embed="rId3"/>
          <a:stretch>
            <a:fillRect/>
          </a:stretch>
        </p:blipFill>
        <p:spPr>
          <a:xfrm>
            <a:off x="672612" y="1409325"/>
            <a:ext cx="7832375" cy="4405711"/>
          </a:xfrm>
          <a:prstGeom prst="rect">
            <a:avLst/>
          </a:prstGeom>
        </p:spPr>
      </p:pic>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339499" y="5976065"/>
            <a:ext cx="1483012" cy="542933"/>
          </a:xfrm>
          <a:prstGeom prst="rect">
            <a:avLst/>
          </a:prstGeom>
          <a:noFill/>
        </p:spPr>
      </p:pic>
      <p:sp>
        <p:nvSpPr>
          <p:cNvPr id="2" name="TextBox 1">
            <a:extLst>
              <a:ext uri="{FF2B5EF4-FFF2-40B4-BE49-F238E27FC236}">
                <a16:creationId xmlns:a16="http://schemas.microsoft.com/office/drawing/2014/main" id="{453B2A6C-98E0-7E28-DCD9-497FB4EF903B}"/>
              </a:ext>
            </a:extLst>
          </p:cNvPr>
          <p:cNvSpPr txBox="1"/>
          <p:nvPr/>
        </p:nvSpPr>
        <p:spPr>
          <a:xfrm>
            <a:off x="1081005" y="13973"/>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Transportation</a:t>
            </a:r>
          </a:p>
        </p:txBody>
      </p:sp>
      <p:pic>
        <p:nvPicPr>
          <p:cNvPr id="3" name="Picture 2">
            <a:extLst>
              <a:ext uri="{FF2B5EF4-FFF2-40B4-BE49-F238E27FC236}">
                <a16:creationId xmlns:a16="http://schemas.microsoft.com/office/drawing/2014/main" id="{4A67DE38-C73B-F2A9-5AE9-6E6C7C9B7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66" y="2480151"/>
            <a:ext cx="3934925" cy="1533951"/>
          </a:xfrm>
          <a:prstGeom prst="rect">
            <a:avLst/>
          </a:prstGeom>
          <a:ln w="38100">
            <a:solidFill>
              <a:schemeClr val="bg1"/>
            </a:solidFill>
          </a:ln>
        </p:spPr>
      </p:pic>
      <p:pic>
        <p:nvPicPr>
          <p:cNvPr id="4" name="Picture 3">
            <a:extLst>
              <a:ext uri="{FF2B5EF4-FFF2-40B4-BE49-F238E27FC236}">
                <a16:creationId xmlns:a16="http://schemas.microsoft.com/office/drawing/2014/main" id="{75731083-BEAA-0570-2498-0BEEBE43B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548" y="1691195"/>
            <a:ext cx="739860" cy="3841970"/>
          </a:xfrm>
          <a:prstGeom prst="rect">
            <a:avLst/>
          </a:prstGeom>
        </p:spPr>
      </p:pic>
      <p:pic>
        <p:nvPicPr>
          <p:cNvPr id="8" name="Picture 7" descr="A white car with a hose attached to it&#10;&#10;Description automatically generated">
            <a:extLst>
              <a:ext uri="{FF2B5EF4-FFF2-40B4-BE49-F238E27FC236}">
                <a16:creationId xmlns:a16="http://schemas.microsoft.com/office/drawing/2014/main" id="{D035FA31-68AA-698A-CEFB-FE7E1609FB52}"/>
              </a:ext>
            </a:extLst>
          </p:cNvPr>
          <p:cNvPicPr>
            <a:picLocks noChangeAspect="1"/>
          </p:cNvPicPr>
          <p:nvPr/>
        </p:nvPicPr>
        <p:blipFill>
          <a:blip r:embed="rId7"/>
          <a:stretch>
            <a:fillRect/>
          </a:stretch>
        </p:blipFill>
        <p:spPr>
          <a:xfrm>
            <a:off x="672612" y="1409325"/>
            <a:ext cx="7832375" cy="4425292"/>
          </a:xfrm>
          <a:prstGeom prst="rect">
            <a:avLst/>
          </a:prstGeom>
        </p:spPr>
      </p:pic>
    </p:spTree>
    <p:extLst>
      <p:ext uri="{BB962C8B-B14F-4D97-AF65-F5344CB8AC3E}">
        <p14:creationId xmlns:p14="http://schemas.microsoft.com/office/powerpoint/2010/main" val="386123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100831" y="-25208"/>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Green Buildings</a:t>
            </a:r>
          </a:p>
        </p:txBody>
      </p:sp>
      <p:pic>
        <p:nvPicPr>
          <p:cNvPr id="6" name="Picture 5" descr="A building with a sign in front of it&#10;&#10;Description automatically generated">
            <a:extLst>
              <a:ext uri="{FF2B5EF4-FFF2-40B4-BE49-F238E27FC236}">
                <a16:creationId xmlns:a16="http://schemas.microsoft.com/office/drawing/2014/main" id="{BC592AAB-58CE-610F-1F34-872CF95B3038}"/>
              </a:ext>
            </a:extLst>
          </p:cNvPr>
          <p:cNvPicPr>
            <a:picLocks noChangeAspect="1"/>
          </p:cNvPicPr>
          <p:nvPr/>
        </p:nvPicPr>
        <p:blipFill>
          <a:blip r:embed="rId4"/>
          <a:stretch>
            <a:fillRect/>
          </a:stretch>
        </p:blipFill>
        <p:spPr>
          <a:xfrm>
            <a:off x="134344" y="1772420"/>
            <a:ext cx="4276658" cy="3207494"/>
          </a:xfrm>
          <a:prstGeom prst="rect">
            <a:avLst/>
          </a:prstGeom>
        </p:spPr>
      </p:pic>
      <p:pic>
        <p:nvPicPr>
          <p:cNvPr id="8" name="Picture 7" descr="A building with a large sign&#10;&#10;Description automatically generated">
            <a:extLst>
              <a:ext uri="{FF2B5EF4-FFF2-40B4-BE49-F238E27FC236}">
                <a16:creationId xmlns:a16="http://schemas.microsoft.com/office/drawing/2014/main" id="{106B5694-5884-35C6-7226-D37C630E8500}"/>
              </a:ext>
            </a:extLst>
          </p:cNvPr>
          <p:cNvPicPr>
            <a:picLocks noChangeAspect="1"/>
          </p:cNvPicPr>
          <p:nvPr/>
        </p:nvPicPr>
        <p:blipFill>
          <a:blip r:embed="rId5"/>
          <a:stretch>
            <a:fillRect/>
          </a:stretch>
        </p:blipFill>
        <p:spPr>
          <a:xfrm>
            <a:off x="4438835" y="1651000"/>
            <a:ext cx="4438550" cy="3328913"/>
          </a:xfrm>
          <a:prstGeom prst="rect">
            <a:avLst/>
          </a:prstGeom>
        </p:spPr>
      </p:pic>
      <p:pic>
        <p:nvPicPr>
          <p:cNvPr id="7" name="Picture 6" descr="A building with trees in front of it&#10;&#10;Description automatically generated">
            <a:extLst>
              <a:ext uri="{FF2B5EF4-FFF2-40B4-BE49-F238E27FC236}">
                <a16:creationId xmlns:a16="http://schemas.microsoft.com/office/drawing/2014/main" id="{F33B4C47-33AA-7692-1BFA-DD2416A4FEB6}"/>
              </a:ext>
            </a:extLst>
          </p:cNvPr>
          <p:cNvPicPr>
            <a:picLocks noChangeAspect="1"/>
          </p:cNvPicPr>
          <p:nvPr/>
        </p:nvPicPr>
        <p:blipFill>
          <a:blip r:embed="rId6"/>
          <a:stretch>
            <a:fillRect/>
          </a:stretch>
        </p:blipFill>
        <p:spPr>
          <a:xfrm>
            <a:off x="4617670" y="1715321"/>
            <a:ext cx="4513727" cy="3385296"/>
          </a:xfrm>
          <a:prstGeom prst="rect">
            <a:avLst/>
          </a:prstGeom>
        </p:spPr>
      </p:pic>
      <p:pic>
        <p:nvPicPr>
          <p:cNvPr id="15" name="Picture 14" descr="A road leading to a building&#10;&#10;Description automatically generated">
            <a:extLst>
              <a:ext uri="{FF2B5EF4-FFF2-40B4-BE49-F238E27FC236}">
                <a16:creationId xmlns:a16="http://schemas.microsoft.com/office/drawing/2014/main" id="{9F532E0B-6E21-4453-4031-C4BD4C6B1BE9}"/>
              </a:ext>
            </a:extLst>
          </p:cNvPr>
          <p:cNvPicPr>
            <a:picLocks noChangeAspect="1"/>
          </p:cNvPicPr>
          <p:nvPr/>
        </p:nvPicPr>
        <p:blipFill rotWithShape="1">
          <a:blip r:embed="rId7"/>
          <a:srcRect l="14594" t="852" r="11815" b="1"/>
          <a:stretch/>
        </p:blipFill>
        <p:spPr>
          <a:xfrm>
            <a:off x="4552430" y="1651000"/>
            <a:ext cx="4526312" cy="3426317"/>
          </a:xfrm>
          <a:prstGeom prst="rect">
            <a:avLst/>
          </a:prstGeom>
        </p:spPr>
      </p:pic>
      <p:pic>
        <p:nvPicPr>
          <p:cNvPr id="17" name="Picture 16" descr="A building with a sign on the side&#10;&#10;Description automatically generated">
            <a:extLst>
              <a:ext uri="{FF2B5EF4-FFF2-40B4-BE49-F238E27FC236}">
                <a16:creationId xmlns:a16="http://schemas.microsoft.com/office/drawing/2014/main" id="{513B820B-8682-A69B-B0B7-68C65250C5B8}"/>
              </a:ext>
            </a:extLst>
          </p:cNvPr>
          <p:cNvPicPr>
            <a:picLocks noChangeAspect="1"/>
          </p:cNvPicPr>
          <p:nvPr/>
        </p:nvPicPr>
        <p:blipFill rotWithShape="1">
          <a:blip r:embed="rId8"/>
          <a:srcRect l="34849" t="-1653" r="13296"/>
          <a:stretch/>
        </p:blipFill>
        <p:spPr>
          <a:xfrm>
            <a:off x="22540" y="1655796"/>
            <a:ext cx="4438550" cy="3262937"/>
          </a:xfrm>
          <a:prstGeom prst="rect">
            <a:avLst/>
          </a:prstGeom>
        </p:spPr>
      </p:pic>
      <p:pic>
        <p:nvPicPr>
          <p:cNvPr id="13" name="Picture 12" descr="A large building with a lawn and cars parked in front of it&#10;&#10;Description automatically generated">
            <a:extLst>
              <a:ext uri="{FF2B5EF4-FFF2-40B4-BE49-F238E27FC236}">
                <a16:creationId xmlns:a16="http://schemas.microsoft.com/office/drawing/2014/main" id="{66CB2329-810C-A123-FCA8-F9F373BC9D93}"/>
              </a:ext>
            </a:extLst>
          </p:cNvPr>
          <p:cNvPicPr>
            <a:picLocks noChangeAspect="1"/>
          </p:cNvPicPr>
          <p:nvPr/>
        </p:nvPicPr>
        <p:blipFill>
          <a:blip r:embed="rId9"/>
          <a:stretch>
            <a:fillRect/>
          </a:stretch>
        </p:blipFill>
        <p:spPr>
          <a:xfrm>
            <a:off x="12603" y="1619209"/>
            <a:ext cx="4513727" cy="3385295"/>
          </a:xfrm>
          <a:prstGeom prst="rect">
            <a:avLst/>
          </a:prstGeom>
        </p:spPr>
      </p:pic>
    </p:spTree>
    <p:extLst>
      <p:ext uri="{BB962C8B-B14F-4D97-AF65-F5344CB8AC3E}">
        <p14:creationId xmlns:p14="http://schemas.microsoft.com/office/powerpoint/2010/main" val="36191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81005" y="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Academics</a:t>
            </a:r>
          </a:p>
        </p:txBody>
      </p:sp>
      <p:pic>
        <p:nvPicPr>
          <p:cNvPr id="7" name="Picture 6" descr="A group of people standing next to water&#10;&#10;Description automatically generated">
            <a:extLst>
              <a:ext uri="{FF2B5EF4-FFF2-40B4-BE49-F238E27FC236}">
                <a16:creationId xmlns:a16="http://schemas.microsoft.com/office/drawing/2014/main" id="{1BF09158-161D-3453-4109-83729A00D57C}"/>
              </a:ext>
            </a:extLst>
          </p:cNvPr>
          <p:cNvPicPr>
            <a:picLocks noChangeAspect="1"/>
          </p:cNvPicPr>
          <p:nvPr/>
        </p:nvPicPr>
        <p:blipFill>
          <a:blip r:embed="rId4"/>
          <a:stretch>
            <a:fillRect/>
          </a:stretch>
        </p:blipFill>
        <p:spPr>
          <a:xfrm>
            <a:off x="1321646" y="1047631"/>
            <a:ext cx="6500708" cy="4332238"/>
          </a:xfrm>
          <a:prstGeom prst="rect">
            <a:avLst/>
          </a:prstGeom>
        </p:spPr>
      </p:pic>
    </p:spTree>
    <p:extLst>
      <p:ext uri="{BB962C8B-B14F-4D97-AF65-F5344CB8AC3E}">
        <p14:creationId xmlns:p14="http://schemas.microsoft.com/office/powerpoint/2010/main" val="1104697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E69A1B84-DD6F-CF1C-8C02-EB5EE41B84B4}"/>
              </a:ext>
            </a:extLst>
          </p:cNvPr>
          <p:cNvSpPr txBox="1"/>
          <p:nvPr/>
        </p:nvSpPr>
        <p:spPr>
          <a:xfrm>
            <a:off x="3347045" y="-15798"/>
            <a:ext cx="2147040" cy="769441"/>
          </a:xfrm>
          <a:prstGeom prst="rect">
            <a:avLst/>
          </a:prstGeom>
          <a:noFill/>
        </p:spPr>
        <p:txBody>
          <a:bodyPr wrap="square" rtlCol="0">
            <a:spAutoFit/>
          </a:bodyPr>
          <a:lstStyle/>
          <a:p>
            <a:r>
              <a:rPr lang="en-US" sz="4400">
                <a:solidFill>
                  <a:srgbClr val="592A8A"/>
                </a:solidFill>
                <a:latin typeface="Garamond" panose="02020404030301010803" pitchFamily="18" charset="0"/>
              </a:rPr>
              <a:t>Grounds</a:t>
            </a:r>
          </a:p>
        </p:txBody>
      </p:sp>
      <p:pic>
        <p:nvPicPr>
          <p:cNvPr id="3" name="Picture 2" descr="Rain Water Cisterns">
            <a:hlinkClick r:id="rId4"/>
            <a:extLst>
              <a:ext uri="{FF2B5EF4-FFF2-40B4-BE49-F238E27FC236}">
                <a16:creationId xmlns:a16="http://schemas.microsoft.com/office/drawing/2014/main" id="{C83946D7-08EC-D451-174D-A72034B0F0D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764" y="1624401"/>
            <a:ext cx="5223321" cy="3941440"/>
          </a:xfrm>
          <a:prstGeom prst="rect">
            <a:avLst/>
          </a:prstGeom>
          <a:noFill/>
          <a:ln>
            <a:noFill/>
          </a:ln>
        </p:spPr>
      </p:pic>
      <p:pic>
        <p:nvPicPr>
          <p:cNvPr id="4" name="Picture 3">
            <a:extLst>
              <a:ext uri="{FF2B5EF4-FFF2-40B4-BE49-F238E27FC236}">
                <a16:creationId xmlns:a16="http://schemas.microsoft.com/office/drawing/2014/main" id="{BD4810E1-856C-4D95-A7F8-7484B1F86E08}"/>
              </a:ext>
            </a:extLst>
          </p:cNvPr>
          <p:cNvPicPr>
            <a:picLocks noChangeAspect="1"/>
          </p:cNvPicPr>
          <p:nvPr/>
        </p:nvPicPr>
        <p:blipFill>
          <a:blip r:embed="rId6"/>
          <a:stretch>
            <a:fillRect/>
          </a:stretch>
        </p:blipFill>
        <p:spPr>
          <a:xfrm>
            <a:off x="5749772" y="1865701"/>
            <a:ext cx="3123463" cy="3359954"/>
          </a:xfrm>
          <a:prstGeom prst="rect">
            <a:avLst/>
          </a:prstGeom>
        </p:spPr>
      </p:pic>
      <p:pic>
        <p:nvPicPr>
          <p:cNvPr id="6" name="Picture 5">
            <a:extLst>
              <a:ext uri="{FF2B5EF4-FFF2-40B4-BE49-F238E27FC236}">
                <a16:creationId xmlns:a16="http://schemas.microsoft.com/office/drawing/2014/main" id="{6BC64097-A57C-5306-84FE-FC8867518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764" y="983643"/>
            <a:ext cx="4468336" cy="2271404"/>
          </a:xfrm>
          <a:prstGeom prst="rect">
            <a:avLst/>
          </a:prstGeom>
        </p:spPr>
      </p:pic>
      <p:pic>
        <p:nvPicPr>
          <p:cNvPr id="7" name="Picture 2" descr="Image result for UMONS hotel abeille">
            <a:extLst>
              <a:ext uri="{FF2B5EF4-FFF2-40B4-BE49-F238E27FC236}">
                <a16:creationId xmlns:a16="http://schemas.microsoft.com/office/drawing/2014/main" id="{16C9D0C2-5C54-7EAA-5487-D4E9AC15909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654" t="17737" r="13908" b="6721"/>
          <a:stretch/>
        </p:blipFill>
        <p:spPr bwMode="auto">
          <a:xfrm>
            <a:off x="5167042" y="966844"/>
            <a:ext cx="3285844" cy="246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C91DA94-5602-46F1-82FA-5D5AF047F333" descr="7C91DA94-5602-46F1-82FA-5D5AF047F333">
            <a:extLst>
              <a:ext uri="{FF2B5EF4-FFF2-40B4-BE49-F238E27FC236}">
                <a16:creationId xmlns:a16="http://schemas.microsoft.com/office/drawing/2014/main" id="{05860833-49F2-89EF-A4E3-39C4E63A481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42" t="15470" r="15897" b="9817"/>
          <a:stretch/>
        </p:blipFill>
        <p:spPr bwMode="auto">
          <a:xfrm>
            <a:off x="417635" y="3323466"/>
            <a:ext cx="3581400" cy="250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42F3F07-D5D8-68F4-2B15-F36E7F1380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3532"/>
          <a:stretch/>
        </p:blipFill>
        <p:spPr>
          <a:xfrm>
            <a:off x="4731579" y="3472290"/>
            <a:ext cx="3860800" cy="2503775"/>
          </a:xfrm>
          <a:prstGeom prst="rect">
            <a:avLst/>
          </a:prstGeom>
        </p:spPr>
      </p:pic>
      <p:pic>
        <p:nvPicPr>
          <p:cNvPr id="18" name="Picture 17" descr="A lawn with flowers and bushes&#10;&#10;Description automatically generated">
            <a:extLst>
              <a:ext uri="{FF2B5EF4-FFF2-40B4-BE49-F238E27FC236}">
                <a16:creationId xmlns:a16="http://schemas.microsoft.com/office/drawing/2014/main" id="{3D62731F-03A5-C686-36CC-7F99731A4CD8}"/>
              </a:ext>
            </a:extLst>
          </p:cNvPr>
          <p:cNvPicPr>
            <a:picLocks noChangeAspect="1"/>
          </p:cNvPicPr>
          <p:nvPr/>
        </p:nvPicPr>
        <p:blipFill>
          <a:blip r:embed="rId11"/>
          <a:stretch>
            <a:fillRect/>
          </a:stretch>
        </p:blipFill>
        <p:spPr>
          <a:xfrm>
            <a:off x="1129955" y="819691"/>
            <a:ext cx="6718943" cy="5032120"/>
          </a:xfrm>
          <a:prstGeom prst="rect">
            <a:avLst/>
          </a:prstGeom>
        </p:spPr>
      </p:pic>
      <p:pic>
        <p:nvPicPr>
          <p:cNvPr id="14" name="Picture 13" descr="A person riding a lawn mower&#10;&#10;Description automatically generated">
            <a:extLst>
              <a:ext uri="{FF2B5EF4-FFF2-40B4-BE49-F238E27FC236}">
                <a16:creationId xmlns:a16="http://schemas.microsoft.com/office/drawing/2014/main" id="{5DFC4826-5ABD-ADFE-DF5C-9E0F0982DFF6}"/>
              </a:ext>
            </a:extLst>
          </p:cNvPr>
          <p:cNvPicPr>
            <a:picLocks noChangeAspect="1"/>
          </p:cNvPicPr>
          <p:nvPr/>
        </p:nvPicPr>
        <p:blipFill>
          <a:blip r:embed="rId12"/>
          <a:srcRect l="7698" r="32338"/>
          <a:stretch/>
        </p:blipFill>
        <p:spPr>
          <a:xfrm>
            <a:off x="232675" y="987458"/>
            <a:ext cx="3840726" cy="3612464"/>
          </a:xfrm>
          <a:prstGeom prst="rect">
            <a:avLst/>
          </a:prstGeom>
        </p:spPr>
      </p:pic>
      <p:pic>
        <p:nvPicPr>
          <p:cNvPr id="16" name="Picture 15" descr="A green and yellow vehicle in a field&#10;&#10;Description automatically generated">
            <a:extLst>
              <a:ext uri="{FF2B5EF4-FFF2-40B4-BE49-F238E27FC236}">
                <a16:creationId xmlns:a16="http://schemas.microsoft.com/office/drawing/2014/main" id="{951C4036-B92C-1C87-FC84-9EAF16EC98B1}"/>
              </a:ext>
            </a:extLst>
          </p:cNvPr>
          <p:cNvPicPr>
            <a:picLocks noChangeAspect="1"/>
          </p:cNvPicPr>
          <p:nvPr/>
        </p:nvPicPr>
        <p:blipFill>
          <a:blip r:embed="rId13"/>
          <a:srcRect l="6210" r="12262"/>
          <a:stretch/>
        </p:blipFill>
        <p:spPr>
          <a:xfrm>
            <a:off x="4572000" y="2279582"/>
            <a:ext cx="4384905" cy="3592748"/>
          </a:xfrm>
          <a:prstGeom prst="rect">
            <a:avLst/>
          </a:prstGeom>
        </p:spPr>
      </p:pic>
    </p:spTree>
    <p:extLst>
      <p:ext uri="{BB962C8B-B14F-4D97-AF65-F5344CB8AC3E}">
        <p14:creationId xmlns:p14="http://schemas.microsoft.com/office/powerpoint/2010/main" val="19330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22" presetClass="exit" presetSubtype="4" fill="hold" nodeType="withEffect">
                                  <p:stCondLst>
                                    <p:cond delay="0"/>
                                  </p:stCondLst>
                                  <p:childTnLst>
                                    <p:animEffect transition="out" filter="wipe(down)">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22" presetClass="exit" presetSubtype="4" fill="hold" nodeType="withEffect">
                                  <p:stCondLst>
                                    <p:cond delay="0"/>
                                  </p:stCondLst>
                                  <p:childTnLst>
                                    <p:animEffect transition="out" filter="wipe(down)">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100831" y="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Campus Orchard</a:t>
            </a:r>
          </a:p>
        </p:txBody>
      </p:sp>
      <p:pic>
        <p:nvPicPr>
          <p:cNvPr id="8" name="Picture 7" descr="A picture containing grass, outdoor, field, plant&#10;&#10;Description automatically generated">
            <a:extLst>
              <a:ext uri="{FF2B5EF4-FFF2-40B4-BE49-F238E27FC236}">
                <a16:creationId xmlns:a16="http://schemas.microsoft.com/office/drawing/2014/main" id="{F111936C-00CF-BD0A-C9A0-A2F86C6E10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77" r="37162"/>
          <a:stretch/>
        </p:blipFill>
        <p:spPr>
          <a:xfrm>
            <a:off x="253829" y="1400659"/>
            <a:ext cx="2919159" cy="3682121"/>
          </a:xfrm>
          <a:prstGeom prst="rect">
            <a:avLst/>
          </a:prstGeom>
        </p:spPr>
      </p:pic>
      <p:pic>
        <p:nvPicPr>
          <p:cNvPr id="12" name="Picture 11" descr="A group of people holding a sign&#10;&#10;Description automatically generated">
            <a:extLst>
              <a:ext uri="{FF2B5EF4-FFF2-40B4-BE49-F238E27FC236}">
                <a16:creationId xmlns:a16="http://schemas.microsoft.com/office/drawing/2014/main" id="{7F478A50-81F1-0AA0-D0E9-58DB253824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8" t="-675" r="14482" b="3379"/>
          <a:stretch/>
        </p:blipFill>
        <p:spPr>
          <a:xfrm>
            <a:off x="3284059" y="1400659"/>
            <a:ext cx="2919159" cy="3682121"/>
          </a:xfrm>
          <a:prstGeom prst="rect">
            <a:avLst/>
          </a:prstGeom>
        </p:spPr>
      </p:pic>
      <p:pic>
        <p:nvPicPr>
          <p:cNvPr id="13" name="Picture 12">
            <a:extLst>
              <a:ext uri="{FF2B5EF4-FFF2-40B4-BE49-F238E27FC236}">
                <a16:creationId xmlns:a16="http://schemas.microsoft.com/office/drawing/2014/main" id="{510C3F67-9B9C-F897-9FA6-144D52766C01}"/>
              </a:ext>
            </a:extLst>
          </p:cNvPr>
          <p:cNvPicPr>
            <a:picLocks noChangeAspect="1"/>
          </p:cNvPicPr>
          <p:nvPr/>
        </p:nvPicPr>
        <p:blipFill rotWithShape="1">
          <a:blip r:embed="rId6"/>
          <a:srcRect l="8570" r="14300"/>
          <a:stretch/>
        </p:blipFill>
        <p:spPr>
          <a:xfrm>
            <a:off x="6314289" y="1400659"/>
            <a:ext cx="2686953" cy="3682121"/>
          </a:xfrm>
          <a:prstGeom prst="rect">
            <a:avLst/>
          </a:prstGeom>
        </p:spPr>
      </p:pic>
    </p:spTree>
    <p:extLst>
      <p:ext uri="{BB962C8B-B14F-4D97-AF65-F5344CB8AC3E}">
        <p14:creationId xmlns:p14="http://schemas.microsoft.com/office/powerpoint/2010/main" val="2861841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4" name="TextBox 3">
            <a:extLst>
              <a:ext uri="{FF2B5EF4-FFF2-40B4-BE49-F238E27FC236}">
                <a16:creationId xmlns:a16="http://schemas.microsoft.com/office/drawing/2014/main" id="{82798766-73EC-D46C-ECE1-8ECEFC7DC13E}"/>
              </a:ext>
            </a:extLst>
          </p:cNvPr>
          <p:cNvSpPr txBox="1"/>
          <p:nvPr/>
        </p:nvSpPr>
        <p:spPr>
          <a:xfrm>
            <a:off x="3013891" y="0"/>
            <a:ext cx="2336800" cy="769441"/>
          </a:xfrm>
          <a:prstGeom prst="rect">
            <a:avLst/>
          </a:prstGeom>
          <a:noFill/>
        </p:spPr>
        <p:txBody>
          <a:bodyPr wrap="square" rtlCol="0">
            <a:spAutoFit/>
          </a:bodyPr>
          <a:lstStyle/>
          <a:p>
            <a:r>
              <a:rPr lang="en-US" sz="4400">
                <a:solidFill>
                  <a:srgbClr val="592A8A"/>
                </a:solidFill>
                <a:latin typeface="Garamond" panose="02020404030301010803" pitchFamily="18" charset="0"/>
              </a:rPr>
              <a:t>Outreach</a:t>
            </a:r>
          </a:p>
        </p:txBody>
      </p:sp>
      <p:pic>
        <p:nvPicPr>
          <p:cNvPr id="3" name="Picture 2" descr="A group of women at a market&#10;&#10;Description automatically generated">
            <a:extLst>
              <a:ext uri="{FF2B5EF4-FFF2-40B4-BE49-F238E27FC236}">
                <a16:creationId xmlns:a16="http://schemas.microsoft.com/office/drawing/2014/main" id="{778B0584-E24D-3FD4-046A-DDBC030FCE4E}"/>
              </a:ext>
            </a:extLst>
          </p:cNvPr>
          <p:cNvPicPr>
            <a:picLocks noChangeAspect="1"/>
          </p:cNvPicPr>
          <p:nvPr/>
        </p:nvPicPr>
        <p:blipFill>
          <a:blip r:embed="rId4"/>
          <a:stretch>
            <a:fillRect/>
          </a:stretch>
        </p:blipFill>
        <p:spPr>
          <a:xfrm>
            <a:off x="500470" y="937071"/>
            <a:ext cx="8143059" cy="4734263"/>
          </a:xfrm>
          <a:prstGeom prst="rect">
            <a:avLst/>
          </a:prstGeom>
        </p:spPr>
      </p:pic>
    </p:spTree>
    <p:extLst>
      <p:ext uri="{BB962C8B-B14F-4D97-AF65-F5344CB8AC3E}">
        <p14:creationId xmlns:p14="http://schemas.microsoft.com/office/powerpoint/2010/main" val="100970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4" name="TextBox 3">
            <a:extLst>
              <a:ext uri="{FF2B5EF4-FFF2-40B4-BE49-F238E27FC236}">
                <a16:creationId xmlns:a16="http://schemas.microsoft.com/office/drawing/2014/main" id="{82798766-73EC-D46C-ECE1-8ECEFC7DC13E}"/>
              </a:ext>
            </a:extLst>
          </p:cNvPr>
          <p:cNvSpPr txBox="1"/>
          <p:nvPr/>
        </p:nvSpPr>
        <p:spPr>
          <a:xfrm>
            <a:off x="2983476" y="19932"/>
            <a:ext cx="3177047" cy="769441"/>
          </a:xfrm>
          <a:prstGeom prst="rect">
            <a:avLst/>
          </a:prstGeom>
          <a:noFill/>
        </p:spPr>
        <p:txBody>
          <a:bodyPr wrap="square" rtlCol="0">
            <a:spAutoFit/>
          </a:bodyPr>
          <a:lstStyle/>
          <a:p>
            <a:r>
              <a:rPr lang="en-US" sz="4400">
                <a:solidFill>
                  <a:srgbClr val="592A8A"/>
                </a:solidFill>
                <a:latin typeface="Garamond" panose="02020404030301010803" pitchFamily="18" charset="0"/>
              </a:rPr>
              <a:t>Green Office</a:t>
            </a:r>
          </a:p>
        </p:txBody>
      </p:sp>
      <p:pic>
        <p:nvPicPr>
          <p:cNvPr id="3" name="Picture 2" descr="A logo for green office program&#10;&#10;AI-generated content may be incorrect.">
            <a:extLst>
              <a:ext uri="{FF2B5EF4-FFF2-40B4-BE49-F238E27FC236}">
                <a16:creationId xmlns:a16="http://schemas.microsoft.com/office/drawing/2014/main" id="{3E25CC82-6785-9E75-3F33-AF2ECB94F779}"/>
              </a:ext>
            </a:extLst>
          </p:cNvPr>
          <p:cNvPicPr>
            <a:picLocks noChangeAspect="1"/>
          </p:cNvPicPr>
          <p:nvPr/>
        </p:nvPicPr>
        <p:blipFill>
          <a:blip r:embed="rId4"/>
          <a:stretch>
            <a:fillRect/>
          </a:stretch>
        </p:blipFill>
        <p:spPr>
          <a:xfrm>
            <a:off x="339499" y="782712"/>
            <a:ext cx="5623561" cy="3074213"/>
          </a:xfrm>
          <a:prstGeom prst="rect">
            <a:avLst/>
          </a:prstGeom>
        </p:spPr>
      </p:pic>
      <p:pic>
        <p:nvPicPr>
          <p:cNvPr id="8" name="Picture 7" descr="A logo for a seed company&#10;&#10;AI-generated content may be incorrect.">
            <a:extLst>
              <a:ext uri="{FF2B5EF4-FFF2-40B4-BE49-F238E27FC236}">
                <a16:creationId xmlns:a16="http://schemas.microsoft.com/office/drawing/2014/main" id="{95D0D79A-B4EA-EA2D-816E-3F9C4561FA47}"/>
              </a:ext>
            </a:extLst>
          </p:cNvPr>
          <p:cNvPicPr>
            <a:picLocks noChangeAspect="1"/>
          </p:cNvPicPr>
          <p:nvPr/>
        </p:nvPicPr>
        <p:blipFill>
          <a:blip r:embed="rId5"/>
          <a:srcRect l="10575" t="33357" r="10238"/>
          <a:stretch/>
        </p:blipFill>
        <p:spPr>
          <a:xfrm>
            <a:off x="195921" y="4125076"/>
            <a:ext cx="2172247" cy="1828160"/>
          </a:xfrm>
          <a:prstGeom prst="rect">
            <a:avLst/>
          </a:prstGeom>
        </p:spPr>
      </p:pic>
      <p:pic>
        <p:nvPicPr>
          <p:cNvPr id="13" name="Picture 12" descr="A logo for a company&#10;&#10;AI-generated content may be incorrect.">
            <a:extLst>
              <a:ext uri="{FF2B5EF4-FFF2-40B4-BE49-F238E27FC236}">
                <a16:creationId xmlns:a16="http://schemas.microsoft.com/office/drawing/2014/main" id="{495B3AA3-AD44-813F-A066-C4D5B387BCBC}"/>
              </a:ext>
            </a:extLst>
          </p:cNvPr>
          <p:cNvPicPr>
            <a:picLocks noChangeAspect="1"/>
          </p:cNvPicPr>
          <p:nvPr/>
        </p:nvPicPr>
        <p:blipFill>
          <a:blip r:embed="rId6"/>
          <a:srcRect l="13968" t="23339" r="11186"/>
          <a:stretch/>
        </p:blipFill>
        <p:spPr>
          <a:xfrm>
            <a:off x="2508290" y="3850263"/>
            <a:ext cx="2053182" cy="2102973"/>
          </a:xfrm>
          <a:prstGeom prst="rect">
            <a:avLst/>
          </a:prstGeom>
        </p:spPr>
      </p:pic>
      <p:pic>
        <p:nvPicPr>
          <p:cNvPr id="15" name="Picture 14" descr="A logo for a company&#10;&#10;AI-generated content may be incorrect.">
            <a:extLst>
              <a:ext uri="{FF2B5EF4-FFF2-40B4-BE49-F238E27FC236}">
                <a16:creationId xmlns:a16="http://schemas.microsoft.com/office/drawing/2014/main" id="{44A645C0-4577-0A00-F8D9-1B0CC94B9387}"/>
              </a:ext>
            </a:extLst>
          </p:cNvPr>
          <p:cNvPicPr>
            <a:picLocks noChangeAspect="1"/>
          </p:cNvPicPr>
          <p:nvPr/>
        </p:nvPicPr>
        <p:blipFill>
          <a:blip r:embed="rId7"/>
          <a:srcRect l="13106" t="8690" r="12048"/>
          <a:stretch/>
        </p:blipFill>
        <p:spPr>
          <a:xfrm>
            <a:off x="4722653" y="3475313"/>
            <a:ext cx="2053181" cy="2504819"/>
          </a:xfrm>
          <a:prstGeom prst="rect">
            <a:avLst/>
          </a:prstGeom>
        </p:spPr>
      </p:pic>
      <p:pic>
        <p:nvPicPr>
          <p:cNvPr id="17" name="Picture 16" descr="A logo for a tree&#10;&#10;AI-generated content may be incorrect.">
            <a:extLst>
              <a:ext uri="{FF2B5EF4-FFF2-40B4-BE49-F238E27FC236}">
                <a16:creationId xmlns:a16="http://schemas.microsoft.com/office/drawing/2014/main" id="{9EC368F3-F24B-CEDF-62EF-019BCF4CE5F2}"/>
              </a:ext>
            </a:extLst>
          </p:cNvPr>
          <p:cNvPicPr>
            <a:picLocks noChangeAspect="1"/>
          </p:cNvPicPr>
          <p:nvPr/>
        </p:nvPicPr>
        <p:blipFill>
          <a:blip r:embed="rId8"/>
          <a:srcRect l="12778" r="12376"/>
          <a:stretch/>
        </p:blipFill>
        <p:spPr>
          <a:xfrm>
            <a:off x="6915958" y="3236927"/>
            <a:ext cx="2053181" cy="2743205"/>
          </a:xfrm>
          <a:prstGeom prst="rect">
            <a:avLst/>
          </a:prstGeom>
        </p:spPr>
      </p:pic>
      <p:sp>
        <p:nvSpPr>
          <p:cNvPr id="5" name="TextBox 4">
            <a:extLst>
              <a:ext uri="{FF2B5EF4-FFF2-40B4-BE49-F238E27FC236}">
                <a16:creationId xmlns:a16="http://schemas.microsoft.com/office/drawing/2014/main" id="{A09BCA19-A129-A3E9-E48E-8C6955D26E37}"/>
              </a:ext>
            </a:extLst>
          </p:cNvPr>
          <p:cNvSpPr txBox="1"/>
          <p:nvPr/>
        </p:nvSpPr>
        <p:spPr>
          <a:xfrm>
            <a:off x="5839510" y="2071218"/>
            <a:ext cx="4576864" cy="461665"/>
          </a:xfrm>
          <a:prstGeom prst="rect">
            <a:avLst/>
          </a:prstGeom>
          <a:noFill/>
        </p:spPr>
        <p:txBody>
          <a:bodyPr wrap="square">
            <a:spAutoFit/>
          </a:bodyPr>
          <a:lstStyle/>
          <a:p>
            <a:r>
              <a:rPr lang="en-US" sz="2400" u="sng">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Green Office Training</a:t>
            </a:r>
            <a:endParaRPr lang="en-US" sz="2400"/>
          </a:p>
        </p:txBody>
      </p:sp>
      <p:sp>
        <p:nvSpPr>
          <p:cNvPr id="7" name="TextBox 6">
            <a:extLst>
              <a:ext uri="{FF2B5EF4-FFF2-40B4-BE49-F238E27FC236}">
                <a16:creationId xmlns:a16="http://schemas.microsoft.com/office/drawing/2014/main" id="{CA49E26C-7C75-CFDF-B270-EC2B570CB6AA}"/>
              </a:ext>
            </a:extLst>
          </p:cNvPr>
          <p:cNvSpPr txBox="1"/>
          <p:nvPr/>
        </p:nvSpPr>
        <p:spPr>
          <a:xfrm>
            <a:off x="6160523" y="2582362"/>
            <a:ext cx="2604580" cy="461665"/>
          </a:xfrm>
          <a:prstGeom prst="rect">
            <a:avLst/>
          </a:prstGeom>
          <a:noFill/>
        </p:spPr>
        <p:txBody>
          <a:bodyPr wrap="square">
            <a:spAutoFit/>
          </a:bodyPr>
          <a:lstStyle/>
          <a:p>
            <a:r>
              <a:rPr lang="en-US" sz="2400">
                <a:latin typeface="Aptos" panose="020B0004020202020204" pitchFamily="34" charset="0"/>
                <a:hlinkClick r:id="rId10"/>
              </a:rPr>
              <a:t>Seed Assessment</a:t>
            </a:r>
            <a:endParaRPr lang="en-US" sz="2400">
              <a:latin typeface="Aptos" panose="020B0004020202020204" pitchFamily="34" charset="0"/>
            </a:endParaRPr>
          </a:p>
        </p:txBody>
      </p:sp>
    </p:spTree>
    <p:extLst>
      <p:ext uri="{BB962C8B-B14F-4D97-AF65-F5344CB8AC3E}">
        <p14:creationId xmlns:p14="http://schemas.microsoft.com/office/powerpoint/2010/main" val="1552727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up of a white background&#10;&#10;AI-generated content may be incorrect.">
            <a:extLst>
              <a:ext uri="{FF2B5EF4-FFF2-40B4-BE49-F238E27FC236}">
                <a16:creationId xmlns:a16="http://schemas.microsoft.com/office/drawing/2014/main" id="{3FB27502-AEDE-F1C4-5F73-163893815DEE}"/>
              </a:ext>
            </a:extLst>
          </p:cNvPr>
          <p:cNvPicPr>
            <a:picLocks noChangeAspect="1"/>
          </p:cNvPicPr>
          <p:nvPr/>
        </p:nvPicPr>
        <p:blipFill>
          <a:blip r:embed="rId3"/>
          <a:srcRect t="11815"/>
          <a:stretch/>
        </p:blipFill>
        <p:spPr>
          <a:xfrm>
            <a:off x="37978" y="4003201"/>
            <a:ext cx="9144000" cy="1972864"/>
          </a:xfrm>
          <a:prstGeom prst="rect">
            <a:avLst/>
          </a:prstGeom>
        </p:spPr>
      </p:pic>
      <p:pic>
        <p:nvPicPr>
          <p:cNvPr id="29" name="Picture 28" descr="A close-up of a scholarship program&#10;&#10;AI-generated content may be incorrect.">
            <a:extLst>
              <a:ext uri="{FF2B5EF4-FFF2-40B4-BE49-F238E27FC236}">
                <a16:creationId xmlns:a16="http://schemas.microsoft.com/office/drawing/2014/main" id="{74AEF2B5-65F4-BAD5-3549-179468EF0578}"/>
              </a:ext>
            </a:extLst>
          </p:cNvPr>
          <p:cNvPicPr>
            <a:picLocks noChangeAspect="1"/>
          </p:cNvPicPr>
          <p:nvPr/>
        </p:nvPicPr>
        <p:blipFill>
          <a:blip r:embed="rId4"/>
          <a:stretch>
            <a:fillRect/>
          </a:stretch>
        </p:blipFill>
        <p:spPr>
          <a:xfrm>
            <a:off x="-201264" y="3650616"/>
            <a:ext cx="9144000" cy="2201662"/>
          </a:xfrm>
          <a:prstGeom prst="rect">
            <a:avLst/>
          </a:prstGeom>
        </p:spPr>
      </p:pic>
      <p:pic>
        <p:nvPicPr>
          <p:cNvPr id="25" name="Picture 24" descr="A close up of a text&#10;&#10;AI-generated content may be incorrect.">
            <a:extLst>
              <a:ext uri="{FF2B5EF4-FFF2-40B4-BE49-F238E27FC236}">
                <a16:creationId xmlns:a16="http://schemas.microsoft.com/office/drawing/2014/main" id="{8856EC4E-7450-F93B-2BF1-344ABA6F2A9C}"/>
              </a:ext>
            </a:extLst>
          </p:cNvPr>
          <p:cNvPicPr>
            <a:picLocks noChangeAspect="1"/>
          </p:cNvPicPr>
          <p:nvPr/>
        </p:nvPicPr>
        <p:blipFill>
          <a:blip r:embed="rId5"/>
          <a:stretch>
            <a:fillRect/>
          </a:stretch>
        </p:blipFill>
        <p:spPr>
          <a:xfrm>
            <a:off x="-1" y="1906776"/>
            <a:ext cx="9144000" cy="1666875"/>
          </a:xfrm>
          <a:prstGeom prst="rect">
            <a:avLst/>
          </a:prstGeom>
        </p:spPr>
      </p:pic>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39499" y="5976065"/>
            <a:ext cx="1483012" cy="542933"/>
          </a:xfrm>
          <a:prstGeom prst="rect">
            <a:avLst/>
          </a:prstGeom>
        </p:spPr>
      </p:pic>
      <p:pic>
        <p:nvPicPr>
          <p:cNvPr id="4" name="Picture 3" descr="A logo for a company&#10;&#10;AI-generated content may be incorrect.">
            <a:extLst>
              <a:ext uri="{FF2B5EF4-FFF2-40B4-BE49-F238E27FC236}">
                <a16:creationId xmlns:a16="http://schemas.microsoft.com/office/drawing/2014/main" id="{DC4EC8D0-4612-7C22-858B-60049B92E441}"/>
              </a:ext>
            </a:extLst>
          </p:cNvPr>
          <p:cNvPicPr>
            <a:picLocks noChangeAspect="1"/>
          </p:cNvPicPr>
          <p:nvPr/>
        </p:nvPicPr>
        <p:blipFill>
          <a:blip r:embed="rId7"/>
          <a:stretch>
            <a:fillRect/>
          </a:stretch>
        </p:blipFill>
        <p:spPr>
          <a:xfrm>
            <a:off x="1406392" y="1511182"/>
            <a:ext cx="6331216" cy="3541188"/>
          </a:xfrm>
          <a:prstGeom prst="rect">
            <a:avLst/>
          </a:prstGeom>
        </p:spPr>
      </p:pic>
      <p:pic>
        <p:nvPicPr>
          <p:cNvPr id="21" name="Picture 20" descr="A logo for a company&#10;&#10;AI-generated content may be incorrect.">
            <a:extLst>
              <a:ext uri="{FF2B5EF4-FFF2-40B4-BE49-F238E27FC236}">
                <a16:creationId xmlns:a16="http://schemas.microsoft.com/office/drawing/2014/main" id="{DDD50F1B-424A-1965-0C57-890ACEDF5162}"/>
              </a:ext>
            </a:extLst>
          </p:cNvPr>
          <p:cNvPicPr>
            <a:picLocks noChangeAspect="1"/>
          </p:cNvPicPr>
          <p:nvPr/>
        </p:nvPicPr>
        <p:blipFill>
          <a:blip r:embed="rId8"/>
          <a:srcRect b="20924"/>
          <a:stretch/>
        </p:blipFill>
        <p:spPr>
          <a:xfrm>
            <a:off x="1755321" y="0"/>
            <a:ext cx="5633357" cy="1624096"/>
          </a:xfrm>
          <a:prstGeom prst="rect">
            <a:avLst/>
          </a:prstGeom>
        </p:spPr>
      </p:pic>
      <p:pic>
        <p:nvPicPr>
          <p:cNvPr id="24" name="Picture 23" descr="A close-up of a text&#10;&#10;AI-generated content may be incorrect.">
            <a:extLst>
              <a:ext uri="{FF2B5EF4-FFF2-40B4-BE49-F238E27FC236}">
                <a16:creationId xmlns:a16="http://schemas.microsoft.com/office/drawing/2014/main" id="{EE20DED1-084C-165F-9321-CC8427438C9A}"/>
              </a:ext>
            </a:extLst>
          </p:cNvPr>
          <p:cNvPicPr>
            <a:picLocks noChangeAspect="1"/>
          </p:cNvPicPr>
          <p:nvPr/>
        </p:nvPicPr>
        <p:blipFill>
          <a:blip r:embed="rId9"/>
          <a:stretch>
            <a:fillRect/>
          </a:stretch>
        </p:blipFill>
        <p:spPr>
          <a:xfrm>
            <a:off x="-1" y="1594007"/>
            <a:ext cx="9144000" cy="2292415"/>
          </a:xfrm>
          <a:prstGeom prst="rect">
            <a:avLst/>
          </a:prstGeom>
        </p:spPr>
      </p:pic>
      <p:sp>
        <p:nvSpPr>
          <p:cNvPr id="31" name="TextBox 30">
            <a:extLst>
              <a:ext uri="{FF2B5EF4-FFF2-40B4-BE49-F238E27FC236}">
                <a16:creationId xmlns:a16="http://schemas.microsoft.com/office/drawing/2014/main" id="{450F7AB4-3C65-CDB1-563B-68A2B251BA46}"/>
              </a:ext>
            </a:extLst>
          </p:cNvPr>
          <p:cNvSpPr txBox="1"/>
          <p:nvPr/>
        </p:nvSpPr>
        <p:spPr>
          <a:xfrm>
            <a:off x="751461" y="1936865"/>
            <a:ext cx="4868694" cy="923330"/>
          </a:xfrm>
          <a:prstGeom prst="rect">
            <a:avLst/>
          </a:prstGeom>
          <a:noFill/>
        </p:spPr>
        <p:txBody>
          <a:bodyPr wrap="square">
            <a:spAutoFit/>
          </a:bodyPr>
          <a:lstStyle/>
          <a:p>
            <a:r>
              <a:rPr lang="en-US">
                <a:hlinkClick r:id="rId10"/>
              </a:rPr>
              <a:t>Virtual Education Programs - The Association for the Advancement of Sustainability in Higher Education</a:t>
            </a:r>
            <a:endParaRPr lang="en-US"/>
          </a:p>
        </p:txBody>
      </p:sp>
      <p:sp>
        <p:nvSpPr>
          <p:cNvPr id="33" name="TextBox 32">
            <a:extLst>
              <a:ext uri="{FF2B5EF4-FFF2-40B4-BE49-F238E27FC236}">
                <a16:creationId xmlns:a16="http://schemas.microsoft.com/office/drawing/2014/main" id="{DF652D60-18D7-BC95-EDFB-E1C279D2ED80}"/>
              </a:ext>
            </a:extLst>
          </p:cNvPr>
          <p:cNvSpPr txBox="1"/>
          <p:nvPr/>
        </p:nvSpPr>
        <p:spPr>
          <a:xfrm>
            <a:off x="751461" y="3197950"/>
            <a:ext cx="4868694" cy="369332"/>
          </a:xfrm>
          <a:prstGeom prst="rect">
            <a:avLst/>
          </a:prstGeom>
          <a:noFill/>
        </p:spPr>
        <p:txBody>
          <a:bodyPr wrap="square">
            <a:spAutoFit/>
          </a:bodyPr>
          <a:lstStyle/>
          <a:p>
            <a:r>
              <a:rPr lang="en-US">
                <a:hlinkClick r:id="rId11"/>
              </a:rPr>
              <a:t>AASHE Campus Sustainability Hub</a:t>
            </a:r>
            <a:endParaRPr lang="en-US"/>
          </a:p>
        </p:txBody>
      </p:sp>
    </p:spTree>
    <p:extLst>
      <p:ext uri="{BB962C8B-B14F-4D97-AF65-F5344CB8AC3E}">
        <p14:creationId xmlns:p14="http://schemas.microsoft.com/office/powerpoint/2010/main" val="15619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100831" y="104641"/>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Film &amp; Discussion Series</a:t>
            </a:r>
          </a:p>
        </p:txBody>
      </p:sp>
      <p:pic>
        <p:nvPicPr>
          <p:cNvPr id="6" name="Picture 5" descr="A book cover of a book&#10;&#10;AI-generated content may be incorrect.">
            <a:extLst>
              <a:ext uri="{FF2B5EF4-FFF2-40B4-BE49-F238E27FC236}">
                <a16:creationId xmlns:a16="http://schemas.microsoft.com/office/drawing/2014/main" id="{38D6446D-4064-E53F-A2EE-F0F5095A6D33}"/>
              </a:ext>
            </a:extLst>
          </p:cNvPr>
          <p:cNvPicPr>
            <a:picLocks noChangeAspect="1"/>
          </p:cNvPicPr>
          <p:nvPr/>
        </p:nvPicPr>
        <p:blipFill>
          <a:blip r:embed="rId4"/>
          <a:stretch>
            <a:fillRect/>
          </a:stretch>
        </p:blipFill>
        <p:spPr>
          <a:xfrm>
            <a:off x="339500" y="1014996"/>
            <a:ext cx="1752965" cy="2629448"/>
          </a:xfrm>
          <a:prstGeom prst="rect">
            <a:avLst/>
          </a:prstGeom>
        </p:spPr>
      </p:pic>
      <p:pic>
        <p:nvPicPr>
          <p:cNvPr id="13" name="Picture 12" descr="A group of people standing on a beach&#10;&#10;AI-generated content may be incorrect.">
            <a:extLst>
              <a:ext uri="{FF2B5EF4-FFF2-40B4-BE49-F238E27FC236}">
                <a16:creationId xmlns:a16="http://schemas.microsoft.com/office/drawing/2014/main" id="{1809BA23-BEF2-0F09-BD14-1E34C3DB5063}"/>
              </a:ext>
            </a:extLst>
          </p:cNvPr>
          <p:cNvPicPr>
            <a:picLocks noChangeAspect="1"/>
          </p:cNvPicPr>
          <p:nvPr/>
        </p:nvPicPr>
        <p:blipFill>
          <a:blip r:embed="rId5"/>
          <a:stretch>
            <a:fillRect/>
          </a:stretch>
        </p:blipFill>
        <p:spPr>
          <a:xfrm>
            <a:off x="2572127" y="1021275"/>
            <a:ext cx="1695974" cy="2543961"/>
          </a:xfrm>
          <a:prstGeom prst="rect">
            <a:avLst/>
          </a:prstGeom>
        </p:spPr>
      </p:pic>
      <p:pic>
        <p:nvPicPr>
          <p:cNvPr id="16" name="Picture 15" descr="A person standing in front of a volcano&#10;&#10;AI-generated content may be incorrect.">
            <a:extLst>
              <a:ext uri="{FF2B5EF4-FFF2-40B4-BE49-F238E27FC236}">
                <a16:creationId xmlns:a16="http://schemas.microsoft.com/office/drawing/2014/main" id="{369DD170-1A5A-ED46-D89F-8E75CEDB67AA}"/>
              </a:ext>
            </a:extLst>
          </p:cNvPr>
          <p:cNvPicPr>
            <a:picLocks noChangeAspect="1"/>
          </p:cNvPicPr>
          <p:nvPr/>
        </p:nvPicPr>
        <p:blipFill>
          <a:blip r:embed="rId6"/>
          <a:stretch>
            <a:fillRect/>
          </a:stretch>
        </p:blipFill>
        <p:spPr>
          <a:xfrm>
            <a:off x="4875900" y="933971"/>
            <a:ext cx="1752965" cy="2629448"/>
          </a:xfrm>
          <a:prstGeom prst="rect">
            <a:avLst/>
          </a:prstGeom>
        </p:spPr>
      </p:pic>
      <p:pic>
        <p:nvPicPr>
          <p:cNvPr id="19" name="Picture 18" descr="A person in a cape standing in a field&#10;&#10;AI-generated content may be incorrect.">
            <a:extLst>
              <a:ext uri="{FF2B5EF4-FFF2-40B4-BE49-F238E27FC236}">
                <a16:creationId xmlns:a16="http://schemas.microsoft.com/office/drawing/2014/main" id="{5A415407-1DF7-4ADD-6D0F-024FC2BAA5C3}"/>
              </a:ext>
            </a:extLst>
          </p:cNvPr>
          <p:cNvPicPr>
            <a:picLocks noChangeAspect="1"/>
          </p:cNvPicPr>
          <p:nvPr/>
        </p:nvPicPr>
        <p:blipFill>
          <a:blip r:embed="rId7"/>
          <a:stretch>
            <a:fillRect/>
          </a:stretch>
        </p:blipFill>
        <p:spPr>
          <a:xfrm>
            <a:off x="4945461" y="3728123"/>
            <a:ext cx="1683403" cy="2525105"/>
          </a:xfrm>
          <a:prstGeom prst="rect">
            <a:avLst/>
          </a:prstGeom>
        </p:spPr>
      </p:pic>
      <p:pic>
        <p:nvPicPr>
          <p:cNvPr id="21" name="Picture 20" descr="A poster for a movie&#10;&#10;AI-generated content may be incorrect.">
            <a:extLst>
              <a:ext uri="{FF2B5EF4-FFF2-40B4-BE49-F238E27FC236}">
                <a16:creationId xmlns:a16="http://schemas.microsoft.com/office/drawing/2014/main" id="{A9C2EF88-BF96-F5C2-1CBB-60AC0BDB4A99}"/>
              </a:ext>
            </a:extLst>
          </p:cNvPr>
          <p:cNvPicPr>
            <a:picLocks noChangeAspect="1"/>
          </p:cNvPicPr>
          <p:nvPr/>
        </p:nvPicPr>
        <p:blipFill>
          <a:blip r:embed="rId8"/>
          <a:stretch>
            <a:fillRect/>
          </a:stretch>
        </p:blipFill>
        <p:spPr>
          <a:xfrm>
            <a:off x="2572127" y="3826771"/>
            <a:ext cx="1945254" cy="2420760"/>
          </a:xfrm>
          <a:prstGeom prst="rect">
            <a:avLst/>
          </a:prstGeom>
        </p:spPr>
      </p:pic>
      <p:pic>
        <p:nvPicPr>
          <p:cNvPr id="23" name="Picture 22" descr="A hand holding a plant&#10;&#10;AI-generated content may be incorrect.">
            <a:extLst>
              <a:ext uri="{FF2B5EF4-FFF2-40B4-BE49-F238E27FC236}">
                <a16:creationId xmlns:a16="http://schemas.microsoft.com/office/drawing/2014/main" id="{DA41E160-AE3F-2910-C63E-3CCC949F56CD}"/>
              </a:ext>
            </a:extLst>
          </p:cNvPr>
          <p:cNvPicPr>
            <a:picLocks noChangeAspect="1"/>
          </p:cNvPicPr>
          <p:nvPr/>
        </p:nvPicPr>
        <p:blipFill>
          <a:blip r:embed="rId9"/>
          <a:stretch>
            <a:fillRect/>
          </a:stretch>
        </p:blipFill>
        <p:spPr>
          <a:xfrm>
            <a:off x="7166686" y="949403"/>
            <a:ext cx="1752965" cy="2479597"/>
          </a:xfrm>
          <a:prstGeom prst="rect">
            <a:avLst/>
          </a:prstGeom>
        </p:spPr>
      </p:pic>
    </p:spTree>
    <p:extLst>
      <p:ext uri="{BB962C8B-B14F-4D97-AF65-F5344CB8AC3E}">
        <p14:creationId xmlns:p14="http://schemas.microsoft.com/office/powerpoint/2010/main" val="221478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55846" y="26857"/>
            <a:ext cx="7363534"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Volunteer Service Opportunities</a:t>
            </a:r>
          </a:p>
        </p:txBody>
      </p:sp>
      <p:sp>
        <p:nvSpPr>
          <p:cNvPr id="3" name="TextBox 2">
            <a:extLst>
              <a:ext uri="{FF2B5EF4-FFF2-40B4-BE49-F238E27FC236}">
                <a16:creationId xmlns:a16="http://schemas.microsoft.com/office/drawing/2014/main" id="{F40BBF77-7732-100B-7AAE-F3F0AEE4AC33}"/>
              </a:ext>
            </a:extLst>
          </p:cNvPr>
          <p:cNvSpPr txBox="1"/>
          <p:nvPr/>
        </p:nvSpPr>
        <p:spPr>
          <a:xfrm>
            <a:off x="417635" y="796298"/>
            <a:ext cx="4362138" cy="2446824"/>
          </a:xfrm>
          <a:prstGeom prst="rect">
            <a:avLst/>
          </a:prstGeom>
          <a:noFill/>
        </p:spPr>
        <p:txBody>
          <a:bodyPr wrap="square" lIns="91440" tIns="45720" rIns="91440" bIns="45720" rtlCol="0" anchor="t">
            <a:spAutoFit/>
          </a:bodyPr>
          <a:lstStyle/>
          <a:p>
            <a:pPr algn="ctr">
              <a:spcAft>
                <a:spcPts val="600"/>
              </a:spcAft>
            </a:pPr>
            <a:r>
              <a:rPr lang="en-US" sz="2400" b="1">
                <a:solidFill>
                  <a:srgbClr val="00B050"/>
                </a:solidFill>
                <a:latin typeface="Avenir Next LT Pro" panose="020B0504020202020204" pitchFamily="34" charset="0"/>
              </a:rPr>
              <a:t>Greenville Community Garden and Orchard</a:t>
            </a:r>
          </a:p>
          <a:p>
            <a:pPr algn="ctr">
              <a:spcAft>
                <a:spcPts val="600"/>
              </a:spcAft>
            </a:pPr>
            <a:r>
              <a:rPr lang="en-US" sz="2400" b="1">
                <a:solidFill>
                  <a:srgbClr val="00B050"/>
                </a:solidFill>
                <a:latin typeface="Avenir Next LT Pro" panose="020B0504020202020204" pitchFamily="34" charset="0"/>
              </a:rPr>
              <a:t>209 Stancil Drive – By the Tar River Greenway</a:t>
            </a:r>
          </a:p>
          <a:p>
            <a:pPr algn="ctr">
              <a:spcAft>
                <a:spcPts val="600"/>
              </a:spcAft>
            </a:pPr>
            <a:r>
              <a:rPr lang="en-US" sz="2400" b="1">
                <a:solidFill>
                  <a:srgbClr val="592A8A"/>
                </a:solidFill>
                <a:latin typeface="Avenir Next LT Pro"/>
              </a:rPr>
              <a:t>Workdays from 10am-12pm</a:t>
            </a:r>
            <a:endParaRPr lang="en-US" sz="2400" b="1">
              <a:solidFill>
                <a:srgbClr val="592A8A"/>
              </a:solidFill>
              <a:latin typeface="Avenir Next LT Pro" panose="020B0504020202020204" pitchFamily="34" charset="0"/>
            </a:endParaRPr>
          </a:p>
          <a:p>
            <a:endParaRPr lang="en-US"/>
          </a:p>
        </p:txBody>
      </p:sp>
      <p:pic>
        <p:nvPicPr>
          <p:cNvPr id="5" name="Picture 4">
            <a:extLst>
              <a:ext uri="{FF2B5EF4-FFF2-40B4-BE49-F238E27FC236}">
                <a16:creationId xmlns:a16="http://schemas.microsoft.com/office/drawing/2014/main" id="{B54FB1F4-FC09-8DA4-6835-4D0047158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461" y="911247"/>
            <a:ext cx="1973308" cy="2216926"/>
          </a:xfrm>
          <a:prstGeom prst="rect">
            <a:avLst/>
          </a:prstGeom>
        </p:spPr>
      </p:pic>
      <p:pic>
        <p:nvPicPr>
          <p:cNvPr id="6" name="Picture 5">
            <a:extLst>
              <a:ext uri="{FF2B5EF4-FFF2-40B4-BE49-F238E27FC236}">
                <a16:creationId xmlns:a16="http://schemas.microsoft.com/office/drawing/2014/main" id="{A00B220E-0F00-1C4B-36F0-34525A6A7E47}"/>
              </a:ext>
            </a:extLst>
          </p:cNvPr>
          <p:cNvPicPr>
            <a:picLocks noChangeAspect="1"/>
          </p:cNvPicPr>
          <p:nvPr/>
        </p:nvPicPr>
        <p:blipFill rotWithShape="1">
          <a:blip r:embed="rId5"/>
          <a:srcRect r="17794" b="17117"/>
          <a:stretch/>
        </p:blipFill>
        <p:spPr>
          <a:xfrm>
            <a:off x="4779773" y="3201129"/>
            <a:ext cx="4204103" cy="3179033"/>
          </a:xfrm>
          <a:prstGeom prst="rect">
            <a:avLst/>
          </a:prstGeom>
        </p:spPr>
      </p:pic>
      <p:pic>
        <p:nvPicPr>
          <p:cNvPr id="8" name="Picture 7" descr="A yellow flower with a green circle&#10;&#10;AI-generated content may be incorrect.">
            <a:extLst>
              <a:ext uri="{FF2B5EF4-FFF2-40B4-BE49-F238E27FC236}">
                <a16:creationId xmlns:a16="http://schemas.microsoft.com/office/drawing/2014/main" id="{2ABFBDDD-D5AD-9771-5762-9ACE2F960992}"/>
              </a:ext>
            </a:extLst>
          </p:cNvPr>
          <p:cNvPicPr>
            <a:picLocks noChangeAspect="1"/>
          </p:cNvPicPr>
          <p:nvPr/>
        </p:nvPicPr>
        <p:blipFill>
          <a:blip r:embed="rId6"/>
          <a:stretch>
            <a:fillRect/>
          </a:stretch>
        </p:blipFill>
        <p:spPr>
          <a:xfrm>
            <a:off x="1340892" y="3090571"/>
            <a:ext cx="3023336" cy="3023336"/>
          </a:xfrm>
          <a:prstGeom prst="rect">
            <a:avLst/>
          </a:prstGeom>
        </p:spPr>
      </p:pic>
    </p:spTree>
    <p:extLst>
      <p:ext uri="{BB962C8B-B14F-4D97-AF65-F5344CB8AC3E}">
        <p14:creationId xmlns:p14="http://schemas.microsoft.com/office/powerpoint/2010/main" val="2492769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988027CE-A32F-6A71-C917-C0452CCB7C92}"/>
              </a:ext>
            </a:extLst>
          </p:cNvPr>
          <p:cNvSpPr txBox="1"/>
          <p:nvPr/>
        </p:nvSpPr>
        <p:spPr>
          <a:xfrm>
            <a:off x="812307" y="17146"/>
            <a:ext cx="7519386" cy="769441"/>
          </a:xfrm>
          <a:prstGeom prst="rect">
            <a:avLst/>
          </a:prstGeom>
          <a:noFill/>
        </p:spPr>
        <p:txBody>
          <a:bodyPr wrap="square" rtlCol="0">
            <a:spAutoFit/>
          </a:bodyPr>
          <a:lstStyle/>
          <a:p>
            <a:r>
              <a:rPr lang="en-US" sz="4400">
                <a:solidFill>
                  <a:srgbClr val="592A8A"/>
                </a:solidFill>
                <a:latin typeface="Garamond" panose="02020404030301010803" pitchFamily="18" charset="0"/>
              </a:rPr>
              <a:t>Volunteer Service Opportunities</a:t>
            </a:r>
          </a:p>
        </p:txBody>
      </p:sp>
      <p:sp>
        <p:nvSpPr>
          <p:cNvPr id="3" name="TextBox 2">
            <a:extLst>
              <a:ext uri="{FF2B5EF4-FFF2-40B4-BE49-F238E27FC236}">
                <a16:creationId xmlns:a16="http://schemas.microsoft.com/office/drawing/2014/main" id="{7B688F8B-7A3F-A94E-8551-0A82C11530D7}"/>
              </a:ext>
            </a:extLst>
          </p:cNvPr>
          <p:cNvSpPr txBox="1"/>
          <p:nvPr/>
        </p:nvSpPr>
        <p:spPr>
          <a:xfrm>
            <a:off x="133165" y="1941017"/>
            <a:ext cx="4280800" cy="1323439"/>
          </a:xfrm>
          <a:prstGeom prst="rect">
            <a:avLst/>
          </a:prstGeom>
          <a:noFill/>
        </p:spPr>
        <p:txBody>
          <a:bodyPr wrap="square" rtlCol="0">
            <a:spAutoFit/>
          </a:bodyPr>
          <a:lstStyle/>
          <a:p>
            <a:r>
              <a:rPr lang="en-US" sz="2000">
                <a:solidFill>
                  <a:srgbClr val="592A8A"/>
                </a:solidFill>
                <a:latin typeface="Avenir Next LT Pro" panose="020B0504020202020204" pitchFamily="34" charset="0"/>
              </a:rPr>
              <a:t>Park in the ECU lot behind the Willis Building at 1</a:t>
            </a:r>
            <a:r>
              <a:rPr lang="en-US" sz="2000" baseline="30000">
                <a:solidFill>
                  <a:srgbClr val="592A8A"/>
                </a:solidFill>
                <a:latin typeface="Avenir Next LT Pro" panose="020B0504020202020204" pitchFamily="34" charset="0"/>
              </a:rPr>
              <a:t>st</a:t>
            </a:r>
            <a:r>
              <a:rPr lang="en-US" sz="2000">
                <a:solidFill>
                  <a:srgbClr val="592A8A"/>
                </a:solidFill>
                <a:latin typeface="Avenir Next LT Pro" panose="020B0504020202020204" pitchFamily="34" charset="0"/>
              </a:rPr>
              <a:t> Street and Reade Circle. Litter Cleanups will start at </a:t>
            </a:r>
            <a:r>
              <a:rPr lang="en-US" sz="2000" b="1">
                <a:solidFill>
                  <a:srgbClr val="592A8A"/>
                </a:solidFill>
                <a:latin typeface="Avenir Next LT Pro" panose="020B0504020202020204" pitchFamily="34" charset="0"/>
              </a:rPr>
              <a:t>3pm</a:t>
            </a:r>
            <a:endParaRPr lang="en-US" sz="2000"/>
          </a:p>
        </p:txBody>
      </p:sp>
      <p:pic>
        <p:nvPicPr>
          <p:cNvPr id="8" name="Picture 7" descr="A group of people standing in front of a river&#10;&#10;Description automatically generated">
            <a:extLst>
              <a:ext uri="{FF2B5EF4-FFF2-40B4-BE49-F238E27FC236}">
                <a16:creationId xmlns:a16="http://schemas.microsoft.com/office/drawing/2014/main" id="{F29C763C-3B4B-8EB8-4A25-A9B1C54098F2}"/>
              </a:ext>
            </a:extLst>
          </p:cNvPr>
          <p:cNvPicPr>
            <a:picLocks noChangeAspect="1"/>
          </p:cNvPicPr>
          <p:nvPr/>
        </p:nvPicPr>
        <p:blipFill rotWithShape="1">
          <a:blip r:embed="rId3"/>
          <a:srcRect t="35219" b="7278"/>
          <a:stretch/>
        </p:blipFill>
        <p:spPr>
          <a:xfrm>
            <a:off x="256157" y="4145876"/>
            <a:ext cx="3132708" cy="1801416"/>
          </a:xfrm>
          <a:prstGeom prst="rect">
            <a:avLst/>
          </a:prstGeom>
        </p:spPr>
      </p:pic>
      <p:sp>
        <p:nvSpPr>
          <p:cNvPr id="13" name="TextBox 12">
            <a:extLst>
              <a:ext uri="{FF2B5EF4-FFF2-40B4-BE49-F238E27FC236}">
                <a16:creationId xmlns:a16="http://schemas.microsoft.com/office/drawing/2014/main" id="{8077987F-D0B7-B478-E4D6-A02A6CD49C7F}"/>
              </a:ext>
            </a:extLst>
          </p:cNvPr>
          <p:cNvSpPr txBox="1"/>
          <p:nvPr/>
        </p:nvSpPr>
        <p:spPr>
          <a:xfrm>
            <a:off x="538987" y="1064109"/>
            <a:ext cx="2849878" cy="707886"/>
          </a:xfrm>
          <a:prstGeom prst="rect">
            <a:avLst/>
          </a:prstGeom>
          <a:noFill/>
        </p:spPr>
        <p:txBody>
          <a:bodyPr wrap="square" rtlCol="0">
            <a:spAutoFit/>
          </a:bodyPr>
          <a:lstStyle/>
          <a:p>
            <a:pPr algn="ctr"/>
            <a:r>
              <a:rPr lang="en-US" sz="2000" b="1">
                <a:solidFill>
                  <a:srgbClr val="00B050"/>
                </a:solidFill>
                <a:latin typeface="Avenir Next LT Pro" panose="020B0504020202020204" pitchFamily="34" charset="0"/>
              </a:rPr>
              <a:t>Town Creek Culvert </a:t>
            </a:r>
          </a:p>
          <a:p>
            <a:pPr algn="ctr"/>
            <a:r>
              <a:rPr lang="en-US" sz="2000" b="1">
                <a:solidFill>
                  <a:srgbClr val="00B050"/>
                </a:solidFill>
                <a:latin typeface="Avenir Next LT Pro" panose="020B0504020202020204" pitchFamily="34" charset="0"/>
              </a:rPr>
              <a:t>Litter Cleanups</a:t>
            </a:r>
          </a:p>
        </p:txBody>
      </p:sp>
      <p:sp>
        <p:nvSpPr>
          <p:cNvPr id="14" name="TextBox 13">
            <a:extLst>
              <a:ext uri="{FF2B5EF4-FFF2-40B4-BE49-F238E27FC236}">
                <a16:creationId xmlns:a16="http://schemas.microsoft.com/office/drawing/2014/main" id="{C97EF9E1-7DDE-0887-38D6-E4F536553920}"/>
              </a:ext>
            </a:extLst>
          </p:cNvPr>
          <p:cNvSpPr txBox="1"/>
          <p:nvPr/>
        </p:nvSpPr>
        <p:spPr>
          <a:xfrm>
            <a:off x="4908306" y="1064109"/>
            <a:ext cx="3895150" cy="707886"/>
          </a:xfrm>
          <a:prstGeom prst="rect">
            <a:avLst/>
          </a:prstGeom>
          <a:noFill/>
        </p:spPr>
        <p:txBody>
          <a:bodyPr wrap="square" rtlCol="0">
            <a:spAutoFit/>
          </a:bodyPr>
          <a:lstStyle/>
          <a:p>
            <a:pPr algn="ctr"/>
            <a:r>
              <a:rPr lang="en-US" sz="2000" b="1">
                <a:solidFill>
                  <a:srgbClr val="00B050"/>
                </a:solidFill>
                <a:latin typeface="Avenir Next LT Pro" panose="020B0504020202020204" pitchFamily="34" charset="0"/>
              </a:rPr>
              <a:t>Otter Creek Natural Area Trail Maintenance Workdays</a:t>
            </a:r>
          </a:p>
        </p:txBody>
      </p:sp>
      <p:sp>
        <p:nvSpPr>
          <p:cNvPr id="15" name="TextBox 14">
            <a:extLst>
              <a:ext uri="{FF2B5EF4-FFF2-40B4-BE49-F238E27FC236}">
                <a16:creationId xmlns:a16="http://schemas.microsoft.com/office/drawing/2014/main" id="{53B43F78-C839-AC54-1CE8-D47D96B4D986}"/>
              </a:ext>
            </a:extLst>
          </p:cNvPr>
          <p:cNvSpPr txBox="1"/>
          <p:nvPr/>
        </p:nvSpPr>
        <p:spPr>
          <a:xfrm>
            <a:off x="4623121" y="1941016"/>
            <a:ext cx="4280800" cy="1323439"/>
          </a:xfrm>
          <a:prstGeom prst="rect">
            <a:avLst/>
          </a:prstGeom>
          <a:noFill/>
        </p:spPr>
        <p:txBody>
          <a:bodyPr wrap="square" rtlCol="0">
            <a:spAutoFit/>
          </a:bodyPr>
          <a:lstStyle/>
          <a:p>
            <a:r>
              <a:rPr lang="en-US" sz="2000" b="0" i="0">
                <a:solidFill>
                  <a:srgbClr val="592A8A"/>
                </a:solidFill>
                <a:effectLst/>
                <a:latin typeface="Avenir Next LT Pro" panose="020B0504020202020204" pitchFamily="34" charset="0"/>
              </a:rPr>
              <a:t>Meet at the Student Center Bus </a:t>
            </a:r>
            <a:r>
              <a:rPr lang="en-US" sz="2000">
                <a:solidFill>
                  <a:srgbClr val="592A8A"/>
                </a:solidFill>
                <a:latin typeface="Avenir Next LT Pro" panose="020B0504020202020204" pitchFamily="34" charset="0"/>
              </a:rPr>
              <a:t>L</a:t>
            </a:r>
            <a:r>
              <a:rPr lang="en-US" sz="2000" b="0" i="0">
                <a:solidFill>
                  <a:srgbClr val="592A8A"/>
                </a:solidFill>
                <a:effectLst/>
                <a:latin typeface="Avenir Next LT Pro" panose="020B0504020202020204" pitchFamily="34" charset="0"/>
              </a:rPr>
              <a:t>oop by </a:t>
            </a:r>
            <a:r>
              <a:rPr lang="en-US" sz="2000" b="1" i="0">
                <a:solidFill>
                  <a:srgbClr val="592A8A"/>
                </a:solidFill>
                <a:effectLst/>
                <a:latin typeface="Avenir Next LT Pro" panose="020B0504020202020204" pitchFamily="34" charset="0"/>
              </a:rPr>
              <a:t>2pm</a:t>
            </a:r>
            <a:r>
              <a:rPr lang="en-US" sz="2000" b="0" i="0">
                <a:solidFill>
                  <a:srgbClr val="592A8A"/>
                </a:solidFill>
                <a:effectLst/>
                <a:latin typeface="Avenir Next LT Pro" panose="020B0504020202020204" pitchFamily="34" charset="0"/>
              </a:rPr>
              <a:t> to catch a ride to the site. </a:t>
            </a:r>
            <a:r>
              <a:rPr lang="en-US" sz="2000">
                <a:solidFill>
                  <a:srgbClr val="592A8A"/>
                </a:solidFill>
                <a:latin typeface="Avenir Next LT Pro" panose="020B0504020202020204" pitchFamily="34" charset="0"/>
              </a:rPr>
              <a:t>Trail Workdays will start at </a:t>
            </a:r>
            <a:r>
              <a:rPr lang="en-US" sz="2000" b="1">
                <a:solidFill>
                  <a:srgbClr val="592A8A"/>
                </a:solidFill>
                <a:latin typeface="Avenir Next LT Pro" panose="020B0504020202020204" pitchFamily="34" charset="0"/>
              </a:rPr>
              <a:t>2:30pm</a:t>
            </a:r>
            <a:endParaRPr lang="en-US" sz="2000"/>
          </a:p>
        </p:txBody>
      </p:sp>
      <p:pic>
        <p:nvPicPr>
          <p:cNvPr id="16" name="Picture 7">
            <a:extLst>
              <a:ext uri="{FF2B5EF4-FFF2-40B4-BE49-F238E27FC236}">
                <a16:creationId xmlns:a16="http://schemas.microsoft.com/office/drawing/2014/main" id="{4CAD977E-8E6E-4297-8FF4-BBD3473D2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34" t="12910" r="13332" b="10053"/>
          <a:stretch/>
        </p:blipFill>
        <p:spPr bwMode="auto">
          <a:xfrm>
            <a:off x="5103178" y="3964570"/>
            <a:ext cx="3006501" cy="227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00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100831" y="104641"/>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Other Events</a:t>
            </a:r>
          </a:p>
        </p:txBody>
      </p:sp>
      <p:pic>
        <p:nvPicPr>
          <p:cNvPr id="4" name="Picture 3" descr="A poster for a recycling day&#10;&#10;AI-generated content may be incorrect.">
            <a:extLst>
              <a:ext uri="{FF2B5EF4-FFF2-40B4-BE49-F238E27FC236}">
                <a16:creationId xmlns:a16="http://schemas.microsoft.com/office/drawing/2014/main" id="{6A304AC3-DA0D-9605-698A-5C58C56B9EED}"/>
              </a:ext>
            </a:extLst>
          </p:cNvPr>
          <p:cNvPicPr>
            <a:picLocks noChangeAspect="1"/>
          </p:cNvPicPr>
          <p:nvPr/>
        </p:nvPicPr>
        <p:blipFill>
          <a:blip r:embed="rId4"/>
          <a:stretch>
            <a:fillRect/>
          </a:stretch>
        </p:blipFill>
        <p:spPr>
          <a:xfrm>
            <a:off x="170351" y="982935"/>
            <a:ext cx="4737955" cy="4737955"/>
          </a:xfrm>
          <a:prstGeom prst="rect">
            <a:avLst/>
          </a:prstGeom>
        </p:spPr>
      </p:pic>
      <p:pic>
        <p:nvPicPr>
          <p:cNvPr id="7" name="Picture 6" descr="A poster for a bus event&#10;&#10;AI-generated content may be incorrect.">
            <a:extLst>
              <a:ext uri="{FF2B5EF4-FFF2-40B4-BE49-F238E27FC236}">
                <a16:creationId xmlns:a16="http://schemas.microsoft.com/office/drawing/2014/main" id="{C5AB05B1-E9EC-8094-9DE0-9EF1763C48BB}"/>
              </a:ext>
            </a:extLst>
          </p:cNvPr>
          <p:cNvPicPr>
            <a:picLocks noChangeAspect="1"/>
          </p:cNvPicPr>
          <p:nvPr/>
        </p:nvPicPr>
        <p:blipFill>
          <a:blip r:embed="rId5"/>
          <a:stretch>
            <a:fillRect/>
          </a:stretch>
        </p:blipFill>
        <p:spPr>
          <a:xfrm>
            <a:off x="5183285" y="982933"/>
            <a:ext cx="3790364" cy="4737955"/>
          </a:xfrm>
          <a:prstGeom prst="rect">
            <a:avLst/>
          </a:prstGeom>
        </p:spPr>
      </p:pic>
      <p:pic>
        <p:nvPicPr>
          <p:cNvPr id="5" name="Picture 4" descr="A poster for a hiking tour&#10;&#10;AI-generated content may be incorrect.">
            <a:extLst>
              <a:ext uri="{FF2B5EF4-FFF2-40B4-BE49-F238E27FC236}">
                <a16:creationId xmlns:a16="http://schemas.microsoft.com/office/drawing/2014/main" id="{6BCE1E8B-E2B7-A67C-3746-0D4876BD4F39}"/>
              </a:ext>
            </a:extLst>
          </p:cNvPr>
          <p:cNvPicPr>
            <a:picLocks noChangeAspect="1"/>
          </p:cNvPicPr>
          <p:nvPr/>
        </p:nvPicPr>
        <p:blipFill>
          <a:blip r:embed="rId6"/>
          <a:stretch>
            <a:fillRect/>
          </a:stretch>
        </p:blipFill>
        <p:spPr>
          <a:xfrm>
            <a:off x="155507" y="1122266"/>
            <a:ext cx="4386805" cy="4386805"/>
          </a:xfrm>
          <a:prstGeom prst="rect">
            <a:avLst/>
          </a:prstGeom>
        </p:spPr>
      </p:pic>
      <p:pic>
        <p:nvPicPr>
          <p:cNvPr id="13" name="Picture 12" descr="A person fixing a bicycle&#10;&#10;AI-generated content may be incorrect.">
            <a:extLst>
              <a:ext uri="{FF2B5EF4-FFF2-40B4-BE49-F238E27FC236}">
                <a16:creationId xmlns:a16="http://schemas.microsoft.com/office/drawing/2014/main" id="{76A76869-D680-E7D0-1146-9CDB36FD5768}"/>
              </a:ext>
            </a:extLst>
          </p:cNvPr>
          <p:cNvPicPr>
            <a:picLocks noChangeAspect="1"/>
          </p:cNvPicPr>
          <p:nvPr/>
        </p:nvPicPr>
        <p:blipFill>
          <a:blip r:embed="rId7"/>
          <a:stretch>
            <a:fillRect/>
          </a:stretch>
        </p:blipFill>
        <p:spPr>
          <a:xfrm>
            <a:off x="4572000" y="1122267"/>
            <a:ext cx="4401649" cy="4401649"/>
          </a:xfrm>
          <a:prstGeom prst="rect">
            <a:avLst/>
          </a:prstGeom>
        </p:spPr>
      </p:pic>
      <p:pic>
        <p:nvPicPr>
          <p:cNvPr id="6" name="Picture 5" descr="A yellow and purple background with text and images&#10;&#10;AI-generated content may be incorrect.">
            <a:extLst>
              <a:ext uri="{FF2B5EF4-FFF2-40B4-BE49-F238E27FC236}">
                <a16:creationId xmlns:a16="http://schemas.microsoft.com/office/drawing/2014/main" id="{33BCD820-300B-C8CD-B472-F75BCD6EF5B4}"/>
              </a:ext>
            </a:extLst>
          </p:cNvPr>
          <p:cNvPicPr>
            <a:picLocks noChangeAspect="1"/>
          </p:cNvPicPr>
          <p:nvPr/>
        </p:nvPicPr>
        <p:blipFill>
          <a:blip r:embed="rId8"/>
          <a:stretch>
            <a:fillRect/>
          </a:stretch>
        </p:blipFill>
        <p:spPr>
          <a:xfrm>
            <a:off x="-16329" y="1175917"/>
            <a:ext cx="4588329" cy="4588329"/>
          </a:xfrm>
          <a:prstGeom prst="rect">
            <a:avLst/>
          </a:prstGeom>
        </p:spPr>
      </p:pic>
      <p:pic>
        <p:nvPicPr>
          <p:cNvPr id="12" name="Picture 11" descr="A poster with a globe surrounded by plants and flowers&#10;&#10;AI-generated content may be incorrect.">
            <a:extLst>
              <a:ext uri="{FF2B5EF4-FFF2-40B4-BE49-F238E27FC236}">
                <a16:creationId xmlns:a16="http://schemas.microsoft.com/office/drawing/2014/main" id="{DCABB1A7-7E79-D9A0-D3D3-5C88D10F8167}"/>
              </a:ext>
            </a:extLst>
          </p:cNvPr>
          <p:cNvPicPr>
            <a:picLocks noChangeAspect="1"/>
          </p:cNvPicPr>
          <p:nvPr/>
        </p:nvPicPr>
        <p:blipFill>
          <a:blip r:embed="rId9"/>
          <a:stretch>
            <a:fillRect/>
          </a:stretch>
        </p:blipFill>
        <p:spPr>
          <a:xfrm>
            <a:off x="4557156" y="1093754"/>
            <a:ext cx="4687766" cy="4687766"/>
          </a:xfrm>
          <a:prstGeom prst="rect">
            <a:avLst/>
          </a:prstGeom>
        </p:spPr>
      </p:pic>
    </p:spTree>
    <p:extLst>
      <p:ext uri="{BB962C8B-B14F-4D97-AF65-F5344CB8AC3E}">
        <p14:creationId xmlns:p14="http://schemas.microsoft.com/office/powerpoint/2010/main" val="207954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16142"/>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Student Involvement</a:t>
            </a:r>
          </a:p>
        </p:txBody>
      </p:sp>
      <p:pic>
        <p:nvPicPr>
          <p:cNvPr id="3" name="Picture 2">
            <a:extLst>
              <a:ext uri="{FF2B5EF4-FFF2-40B4-BE49-F238E27FC236}">
                <a16:creationId xmlns:a16="http://schemas.microsoft.com/office/drawing/2014/main" id="{02D8AC67-9251-DD5B-D63F-C704D1B582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11" y="980792"/>
            <a:ext cx="2117109" cy="1957151"/>
          </a:xfrm>
          <a:prstGeom prst="rect">
            <a:avLst/>
          </a:prstGeom>
          <a:noFill/>
          <a:ln>
            <a:noFill/>
          </a:ln>
        </p:spPr>
      </p:pic>
      <p:pic>
        <p:nvPicPr>
          <p:cNvPr id="4" name="Picture 2" descr="A picture containing text, vector graphics&#10;&#10;Description automatically generated">
            <a:extLst>
              <a:ext uri="{FF2B5EF4-FFF2-40B4-BE49-F238E27FC236}">
                <a16:creationId xmlns:a16="http://schemas.microsoft.com/office/drawing/2014/main" id="{F9B13F17-24ED-3052-058E-E28BB17715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7202" y="980793"/>
            <a:ext cx="2349596" cy="227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668F6F0-A098-89F8-29EF-72C475ACBA95}"/>
              </a:ext>
            </a:extLst>
          </p:cNvPr>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3112" y1="35323" x2="16928" y2="35323"/>
                        <a14:foregroundMark x1="27593" y1="29061" x2="26125" y2="26614"/>
                        <a14:foregroundMark x1="42172" y1="28082" x2="39726" y2="24755"/>
                        <a14:foregroundMark x1="50391" y1="27593" x2="52838" y2="20841"/>
                        <a14:foregroundMark x1="63503" y1="29061" x2="71722" y2="29061"/>
                        <a14:foregroundMark x1="83606" y1="34137" x2="85323" y2="32975"/>
                        <a14:foregroundMark x1="78963" y1="37280" x2="83606" y2="34137"/>
                        <a14:backgroundMark x1="85600" y1="34137" x2="85600" y2="34137"/>
                        <a14:backgroundMark x1="85600" y1="32932" x2="85600" y2="32932"/>
                        <a14:backgroundMark x1="84400" y1="32932" x2="84400" y2="32932"/>
                      </a14:backgroundRemoval>
                    </a14:imgEffect>
                  </a14:imgLayer>
                </a14:imgProps>
              </a:ext>
              <a:ext uri="{28A0092B-C50C-407E-A947-70E740481C1C}">
                <a14:useLocalDpi xmlns:a14="http://schemas.microsoft.com/office/drawing/2010/main" val="0"/>
              </a:ext>
            </a:extLst>
          </a:blip>
          <a:srcRect l="4846" t="5814" r="7408" b="6261"/>
          <a:stretch/>
        </p:blipFill>
        <p:spPr bwMode="auto">
          <a:xfrm>
            <a:off x="6354279" y="785359"/>
            <a:ext cx="2485471" cy="2643639"/>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ED147B1-0440-3682-22F5-8A395C4B253D}"/>
              </a:ext>
            </a:extLst>
          </p:cNvPr>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317" t="9610" r="12534" b="10386"/>
          <a:stretch/>
        </p:blipFill>
        <p:spPr bwMode="auto">
          <a:xfrm>
            <a:off x="5228546" y="3695771"/>
            <a:ext cx="2251466" cy="2020921"/>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1651D52-DF55-647A-0815-7A746B9687FB}"/>
              </a:ext>
            </a:extLst>
          </p:cNvPr>
          <p:cNvPicPr/>
          <p:nvPr/>
        </p:nvPicPr>
        <p:blipFill rotWithShape="1">
          <a:blip r:embed="rId10">
            <a:extLst>
              <a:ext uri="{BEBA8EAE-BF5A-486C-A8C5-ECC9F3942E4B}">
                <a14:imgProps xmlns:a14="http://schemas.microsoft.com/office/drawing/2010/main">
                  <a14:imgLayer r:embed="rId11">
                    <a14:imgEffect>
                      <a14:backgroundRemoval t="9694" b="90816" l="5525" r="93923">
                        <a14:foregroundMark x1="5525" y1="47959" x2="5525" y2="47959"/>
                        <a14:foregroundMark x1="49171" y1="9694" x2="49171" y2="9694"/>
                        <a14:foregroundMark x1="94475" y1="48980" x2="94475" y2="48980"/>
                        <a14:foregroundMark x1="51934" y1="90816" x2="51934" y2="90816"/>
                        <a14:foregroundMark x1="51381" y1="47449" x2="51381" y2="47449"/>
                        <a14:foregroundMark x1="35912" y1="32143" x2="54696" y2="66327"/>
                        <a14:foregroundMark x1="54696" y1="66327" x2="59669" y2="41327"/>
                        <a14:foregroundMark x1="59669" y1="41327" x2="57459" y2="31633"/>
                      </a14:backgroundRemoval>
                    </a14:imgEffect>
                  </a14:imgLayer>
                </a14:imgProps>
              </a:ext>
              <a:ext uri="{28A0092B-C50C-407E-A947-70E740481C1C}">
                <a14:useLocalDpi xmlns:a14="http://schemas.microsoft.com/office/drawing/2010/main" val="0"/>
              </a:ext>
            </a:extLst>
          </a:blip>
          <a:srcRect l="3678" t="7033" r="2809" b="6639"/>
          <a:stretch/>
        </p:blipFill>
        <p:spPr bwMode="auto">
          <a:xfrm>
            <a:off x="2038260" y="3695770"/>
            <a:ext cx="2251465" cy="20209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905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29402"/>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Course Offerings</a:t>
            </a:r>
          </a:p>
        </p:txBody>
      </p:sp>
      <p:sp>
        <p:nvSpPr>
          <p:cNvPr id="3" name="TextBox 2">
            <a:extLst>
              <a:ext uri="{FF2B5EF4-FFF2-40B4-BE49-F238E27FC236}">
                <a16:creationId xmlns:a16="http://schemas.microsoft.com/office/drawing/2014/main" id="{9C04C7CD-7FAB-7103-EB93-A7E795E95E29}"/>
              </a:ext>
            </a:extLst>
          </p:cNvPr>
          <p:cNvSpPr txBox="1"/>
          <p:nvPr/>
        </p:nvSpPr>
        <p:spPr>
          <a:xfrm>
            <a:off x="705775" y="1254667"/>
            <a:ext cx="3866225" cy="5027017"/>
          </a:xfrm>
          <a:prstGeom prst="rect">
            <a:avLst/>
          </a:prstGeom>
          <a:noFill/>
        </p:spPr>
        <p:txBody>
          <a:bodyPr wrap="square">
            <a:spAutoFit/>
          </a:bodyPr>
          <a:lstStyle/>
          <a:p>
            <a:pPr marL="114300" indent="-114300">
              <a:spcBef>
                <a:spcPts val="400"/>
              </a:spcBef>
            </a:pPr>
            <a:r>
              <a:rPr lang="en-US" sz="1200" b="1">
                <a:solidFill>
                  <a:srgbClr val="00B050"/>
                </a:solidFill>
                <a:latin typeface="Avenir Next LT Pro" panose="020B0504020202020204" pitchFamily="34" charset="0"/>
              </a:rPr>
              <a:t>BIO 1060 – Environmental Biology </a:t>
            </a:r>
            <a:endParaRPr lang="en-US" sz="1200">
              <a:solidFill>
                <a:srgbClr val="00B050"/>
              </a:solidFill>
              <a:latin typeface="Avenir Next LT Pro" panose="020B0504020202020204" pitchFamily="34" charset="0"/>
            </a:endParaRPr>
          </a:p>
          <a:p>
            <a:pPr marL="114300" indent="-114300">
              <a:spcBef>
                <a:spcPts val="400"/>
              </a:spcBef>
            </a:pPr>
            <a:r>
              <a:rPr lang="en-US" sz="1200">
                <a:solidFill>
                  <a:schemeClr val="accent4"/>
                </a:solidFill>
                <a:latin typeface="Avenir Next LT Pro" panose="020B0504020202020204" pitchFamily="34" charset="0"/>
              </a:rPr>
              <a:t>ECON 3855 – Environmental Economics</a:t>
            </a:r>
          </a:p>
          <a:p>
            <a:pPr marL="114300" indent="-114300">
              <a:spcBef>
                <a:spcPts val="400"/>
              </a:spcBef>
            </a:pPr>
            <a:r>
              <a:rPr lang="en-US" sz="1200">
                <a:solidFill>
                  <a:schemeClr val="accent4"/>
                </a:solidFill>
                <a:latin typeface="Avenir Next LT Pro" panose="020B0504020202020204" pitchFamily="34" charset="0"/>
              </a:rPr>
              <a:t>EHST 4200 – Environmental Health Management and Law</a:t>
            </a:r>
          </a:p>
          <a:p>
            <a:pPr marL="114300" indent="-114300">
              <a:spcBef>
                <a:spcPts val="400"/>
              </a:spcBef>
            </a:pPr>
            <a:r>
              <a:rPr lang="en-US" sz="1200">
                <a:solidFill>
                  <a:schemeClr val="accent4"/>
                </a:solidFill>
                <a:latin typeface="Avenir Next LT Pro" panose="020B0504020202020204" pitchFamily="34" charset="0"/>
              </a:rPr>
              <a:t>EHST 5020 – Environment Toxicology</a:t>
            </a:r>
          </a:p>
          <a:p>
            <a:pPr marL="114300" indent="-114300">
              <a:spcBef>
                <a:spcPts val="400"/>
              </a:spcBef>
            </a:pPr>
            <a:r>
              <a:rPr lang="en-US" sz="1200">
                <a:solidFill>
                  <a:schemeClr val="accent4"/>
                </a:solidFill>
                <a:latin typeface="Avenir Next LT Pro" panose="020B0504020202020204" pitchFamily="34" charset="0"/>
              </a:rPr>
              <a:t>CMGT 4320 – Construction Sustainability</a:t>
            </a:r>
          </a:p>
          <a:p>
            <a:pPr marL="114300" indent="-114300">
              <a:spcBef>
                <a:spcPts val="400"/>
              </a:spcBef>
            </a:pPr>
            <a:r>
              <a:rPr lang="en-US" sz="1200">
                <a:solidFill>
                  <a:schemeClr val="accent4"/>
                </a:solidFill>
                <a:latin typeface="Avenir Next LT Pro" panose="020B0504020202020204" pitchFamily="34" charset="0"/>
              </a:rPr>
              <a:t>CMGT 6655 – Residential Sustainability</a:t>
            </a:r>
          </a:p>
          <a:p>
            <a:pPr marL="114300" indent="-114300">
              <a:spcBef>
                <a:spcPts val="400"/>
              </a:spcBef>
            </a:pPr>
            <a:r>
              <a:rPr lang="en-US" sz="1200">
                <a:solidFill>
                  <a:schemeClr val="accent4"/>
                </a:solidFill>
                <a:latin typeface="Avenir Next LT Pro" panose="020B0504020202020204" pitchFamily="34" charset="0"/>
              </a:rPr>
              <a:t>DESN 3038 – Sustainable Design</a:t>
            </a:r>
          </a:p>
          <a:p>
            <a:pPr marL="114300" indent="-114300">
              <a:spcBef>
                <a:spcPts val="400"/>
              </a:spcBef>
            </a:pPr>
            <a:r>
              <a:rPr lang="en-US" sz="1200" b="1">
                <a:solidFill>
                  <a:srgbClr val="00B050"/>
                </a:solidFill>
                <a:latin typeface="Avenir Next LT Pro" panose="020B0504020202020204" pitchFamily="34" charset="0"/>
              </a:rPr>
              <a:t>GEOG 1250 – The Water Planet</a:t>
            </a:r>
          </a:p>
          <a:p>
            <a:pPr marL="114300" indent="-114300">
              <a:spcBef>
                <a:spcPts val="400"/>
              </a:spcBef>
            </a:pPr>
            <a:r>
              <a:rPr lang="en-US" sz="1200">
                <a:solidFill>
                  <a:schemeClr val="accent4"/>
                </a:solidFill>
                <a:latin typeface="Avenir Next LT Pro" panose="020B0504020202020204" pitchFamily="34" charset="0"/>
              </a:rPr>
              <a:t>GEOG 1000 – People, Places, and Environments</a:t>
            </a:r>
          </a:p>
          <a:p>
            <a:pPr marL="114300" indent="-114300">
              <a:spcBef>
                <a:spcPts val="400"/>
              </a:spcBef>
            </a:pPr>
            <a:r>
              <a:rPr lang="en-US" sz="1200" b="1">
                <a:solidFill>
                  <a:srgbClr val="00B050"/>
                </a:solidFill>
                <a:latin typeface="Avenir Next LT Pro" panose="020B0504020202020204" pitchFamily="34" charset="0"/>
              </a:rPr>
              <a:t>GEOG 2350 – Climate Change:  Science and Society</a:t>
            </a:r>
          </a:p>
          <a:p>
            <a:pPr marL="114300" indent="-114300">
              <a:spcBef>
                <a:spcPts val="400"/>
              </a:spcBef>
            </a:pPr>
            <a:r>
              <a:rPr lang="en-US" sz="1200">
                <a:solidFill>
                  <a:schemeClr val="accent4"/>
                </a:solidFill>
                <a:latin typeface="Avenir Next LT Pro" panose="020B0504020202020204" pitchFamily="34" charset="0"/>
              </a:rPr>
              <a:t>GEOG 2300 – Geography of Environmental Resources</a:t>
            </a:r>
          </a:p>
          <a:p>
            <a:pPr marL="114300" indent="-114300">
              <a:spcBef>
                <a:spcPts val="400"/>
              </a:spcBef>
            </a:pPr>
            <a:r>
              <a:rPr lang="en-US" sz="1200">
                <a:solidFill>
                  <a:schemeClr val="accent4"/>
                </a:solidFill>
                <a:latin typeface="Avenir Next LT Pro" panose="020B0504020202020204" pitchFamily="34" charset="0"/>
              </a:rPr>
              <a:t>GEOL 1700 – Environmental Geology</a:t>
            </a:r>
          </a:p>
          <a:p>
            <a:pPr marL="114300" indent="-114300">
              <a:spcBef>
                <a:spcPts val="400"/>
              </a:spcBef>
            </a:pPr>
            <a:r>
              <a:rPr lang="en-US" sz="1200">
                <a:solidFill>
                  <a:schemeClr val="accent4"/>
                </a:solidFill>
                <a:latin typeface="Avenir Next LT Pro" panose="020B0504020202020204" pitchFamily="34" charset="0"/>
              </a:rPr>
              <a:t>GEOL 3209 – Environmental Forensics</a:t>
            </a:r>
          </a:p>
          <a:p>
            <a:pPr marL="114300" indent="-114300">
              <a:spcBef>
                <a:spcPts val="400"/>
              </a:spcBef>
            </a:pPr>
            <a:r>
              <a:rPr lang="en-US" sz="1200">
                <a:solidFill>
                  <a:schemeClr val="accent4"/>
                </a:solidFill>
                <a:latin typeface="Avenir Next LT Pro" panose="020B0504020202020204" pitchFamily="34" charset="0"/>
              </a:rPr>
              <a:t>GEOL 3500 – Hydrogeology and the Environment</a:t>
            </a:r>
          </a:p>
          <a:p>
            <a:pPr marL="114300" indent="-114300">
              <a:spcBef>
                <a:spcPts val="400"/>
              </a:spcBef>
            </a:pPr>
            <a:r>
              <a:rPr lang="en-US" sz="1200">
                <a:solidFill>
                  <a:schemeClr val="accent4"/>
                </a:solidFill>
                <a:latin typeface="Avenir Next LT Pro" panose="020B0504020202020204" pitchFamily="34" charset="0"/>
              </a:rPr>
              <a:t>GEOL 3800 – Earth’s Climate:  A Geological Perspective</a:t>
            </a:r>
          </a:p>
          <a:p>
            <a:pPr marL="114300" indent="-114300">
              <a:spcBef>
                <a:spcPts val="400"/>
              </a:spcBef>
            </a:pPr>
            <a:r>
              <a:rPr lang="en-US" sz="1200">
                <a:solidFill>
                  <a:schemeClr val="accent4"/>
                </a:solidFill>
                <a:latin typeface="Avenir Next LT Pro" panose="020B0504020202020204" pitchFamily="34" charset="0"/>
              </a:rPr>
              <a:t>GEOL 6350 – Environmental and Global Change</a:t>
            </a:r>
          </a:p>
          <a:p>
            <a:pPr marL="114300" indent="-114300">
              <a:spcBef>
                <a:spcPts val="400"/>
              </a:spcBef>
            </a:pPr>
            <a:r>
              <a:rPr lang="en-US" sz="1200">
                <a:solidFill>
                  <a:schemeClr val="accent4"/>
                </a:solidFill>
                <a:latin typeface="Avenir Next LT Pro" panose="020B0504020202020204" pitchFamily="34" charset="0"/>
              </a:rPr>
              <a:t>MKTG 6772 – Sustainability Marketing </a:t>
            </a:r>
          </a:p>
          <a:p>
            <a:pPr marL="114300" indent="-114300">
              <a:spcBef>
                <a:spcPts val="400"/>
              </a:spcBef>
            </a:pPr>
            <a:endParaRPr lang="en-US" sz="1200">
              <a:solidFill>
                <a:schemeClr val="accent4"/>
              </a:solidFill>
            </a:endParaRPr>
          </a:p>
        </p:txBody>
      </p:sp>
      <p:sp>
        <p:nvSpPr>
          <p:cNvPr id="4" name="TextBox 3">
            <a:extLst>
              <a:ext uri="{FF2B5EF4-FFF2-40B4-BE49-F238E27FC236}">
                <a16:creationId xmlns:a16="http://schemas.microsoft.com/office/drawing/2014/main" id="{ACAAD58C-CA57-39D4-6B94-6B3F381F90F2}"/>
              </a:ext>
            </a:extLst>
          </p:cNvPr>
          <p:cNvSpPr txBox="1"/>
          <p:nvPr/>
        </p:nvSpPr>
        <p:spPr>
          <a:xfrm>
            <a:off x="4656338" y="1254667"/>
            <a:ext cx="4572000" cy="4001095"/>
          </a:xfrm>
          <a:prstGeom prst="rect">
            <a:avLst/>
          </a:prstGeom>
          <a:noFill/>
        </p:spPr>
        <p:txBody>
          <a:bodyPr wrap="square">
            <a:spAutoFit/>
          </a:bodyPr>
          <a:lstStyle/>
          <a:p>
            <a:pPr marL="114300" indent="-114300">
              <a:spcBef>
                <a:spcPts val="400"/>
              </a:spcBef>
            </a:pPr>
            <a:r>
              <a:rPr lang="en-US" sz="1200">
                <a:solidFill>
                  <a:schemeClr val="accent4"/>
                </a:solidFill>
                <a:latin typeface="Avenir Next LT Pro" panose="020B0504020202020204" pitchFamily="34" charset="0"/>
              </a:rPr>
              <a:t>PADM 6162 – Environmental Administration</a:t>
            </a:r>
          </a:p>
          <a:p>
            <a:pPr marL="114300" indent="-114300">
              <a:spcBef>
                <a:spcPts val="400"/>
              </a:spcBef>
            </a:pPr>
            <a:r>
              <a:rPr lang="en-US" sz="1200">
                <a:solidFill>
                  <a:schemeClr val="accent4"/>
                </a:solidFill>
                <a:latin typeface="Avenir Next LT Pro" panose="020B0504020202020204" pitchFamily="34" charset="0"/>
              </a:rPr>
              <a:t>PADM 6163 – Environmental Policy Analysis</a:t>
            </a:r>
          </a:p>
          <a:p>
            <a:pPr marL="114300" indent="-114300">
              <a:spcBef>
                <a:spcPts val="400"/>
              </a:spcBef>
            </a:pPr>
            <a:r>
              <a:rPr lang="en-US" sz="1200">
                <a:solidFill>
                  <a:schemeClr val="accent4"/>
                </a:solidFill>
                <a:latin typeface="Avenir Next LT Pro" panose="020B0504020202020204" pitchFamily="34" charset="0"/>
              </a:rPr>
              <a:t>PADM 6164 – State and Local Environmental Policy</a:t>
            </a:r>
          </a:p>
          <a:p>
            <a:pPr marL="114300" indent="-114300">
              <a:spcBef>
                <a:spcPts val="400"/>
              </a:spcBef>
            </a:pPr>
            <a:r>
              <a:rPr lang="en-US" sz="1200">
                <a:solidFill>
                  <a:schemeClr val="accent4"/>
                </a:solidFill>
                <a:latin typeface="Avenir Next LT Pro" panose="020B0504020202020204" pitchFamily="34" charset="0"/>
              </a:rPr>
              <a:t>PADM 7009 – Coastal, Maritime, and Environmental Law</a:t>
            </a:r>
          </a:p>
          <a:p>
            <a:pPr marL="114300" indent="-114300">
              <a:spcBef>
                <a:spcPts val="400"/>
              </a:spcBef>
            </a:pPr>
            <a:r>
              <a:rPr lang="en-US" sz="1200" b="1">
                <a:solidFill>
                  <a:srgbClr val="00B050"/>
                </a:solidFill>
                <a:latin typeface="Avenir Next LT Pro" panose="020B0504020202020204" pitchFamily="34" charset="0"/>
              </a:rPr>
              <a:t>PLAN 1900 – Sustainable Cities</a:t>
            </a:r>
          </a:p>
          <a:p>
            <a:pPr marL="114300" indent="-114300">
              <a:spcBef>
                <a:spcPts val="400"/>
              </a:spcBef>
            </a:pPr>
            <a:r>
              <a:rPr lang="en-US" sz="1200" b="1">
                <a:solidFill>
                  <a:srgbClr val="00B050"/>
                </a:solidFill>
                <a:latin typeface="Avenir Next LT Pro" panose="020B0504020202020204" pitchFamily="34" charset="0"/>
              </a:rPr>
              <a:t>PLAN 3020 – Environmental Planning </a:t>
            </a:r>
          </a:p>
          <a:p>
            <a:pPr marL="114300" indent="-114300">
              <a:spcBef>
                <a:spcPts val="400"/>
              </a:spcBef>
            </a:pPr>
            <a:r>
              <a:rPr lang="en-US" sz="1200">
                <a:solidFill>
                  <a:schemeClr val="accent4"/>
                </a:solidFill>
                <a:latin typeface="Avenir Next LT Pro" panose="020B0504020202020204" pitchFamily="34" charset="0"/>
              </a:rPr>
              <a:t>PLAN 4015 – Emergency Management Planning</a:t>
            </a:r>
          </a:p>
          <a:p>
            <a:pPr marL="114300" indent="-114300">
              <a:spcBef>
                <a:spcPts val="400"/>
              </a:spcBef>
            </a:pPr>
            <a:r>
              <a:rPr lang="en-US" sz="1200">
                <a:solidFill>
                  <a:schemeClr val="accent4"/>
                </a:solidFill>
                <a:latin typeface="Avenir Next LT Pro" panose="020B0504020202020204" pitchFamily="34" charset="0"/>
              </a:rPr>
              <a:t>PLAN 4250 – Environmental Impact Analysis</a:t>
            </a:r>
          </a:p>
          <a:p>
            <a:pPr marL="114300" indent="-114300">
              <a:spcBef>
                <a:spcPts val="400"/>
              </a:spcBef>
            </a:pPr>
            <a:r>
              <a:rPr lang="en-US" sz="1200">
                <a:solidFill>
                  <a:schemeClr val="accent4"/>
                </a:solidFill>
                <a:latin typeface="Avenir Next LT Pro" panose="020B0504020202020204" pitchFamily="34" charset="0"/>
              </a:rPr>
              <a:t>PLAN 6003 – Design for the Built Environment</a:t>
            </a:r>
          </a:p>
          <a:p>
            <a:pPr marL="114300" indent="-114300">
              <a:spcBef>
                <a:spcPts val="400"/>
              </a:spcBef>
            </a:pPr>
            <a:r>
              <a:rPr lang="en-US" sz="1200">
                <a:solidFill>
                  <a:schemeClr val="accent4"/>
                </a:solidFill>
                <a:latin typeface="Avenir Next LT Pro" panose="020B0504020202020204" pitchFamily="34" charset="0"/>
              </a:rPr>
              <a:t>PLAN 4045 – Environmental Resources Planning and Management</a:t>
            </a:r>
          </a:p>
          <a:p>
            <a:pPr marL="114300" indent="-114300">
              <a:spcBef>
                <a:spcPts val="400"/>
              </a:spcBef>
            </a:pPr>
            <a:r>
              <a:rPr lang="en-US" sz="1200">
                <a:solidFill>
                  <a:schemeClr val="accent4"/>
                </a:solidFill>
                <a:latin typeface="Avenir Next LT Pro" panose="020B0504020202020204" pitchFamily="34" charset="0"/>
              </a:rPr>
              <a:t>POLS 3255 – Environmental Politics</a:t>
            </a:r>
          </a:p>
          <a:p>
            <a:pPr marL="114300" indent="-114300">
              <a:spcBef>
                <a:spcPts val="400"/>
              </a:spcBef>
            </a:pPr>
            <a:r>
              <a:rPr lang="en-US" sz="1200">
                <a:solidFill>
                  <a:schemeClr val="accent4"/>
                </a:solidFill>
                <a:latin typeface="Avenir Next LT Pro" panose="020B0504020202020204" pitchFamily="34" charset="0"/>
              </a:rPr>
              <a:t>SAFT 6282 – Design for Safety and the Environment</a:t>
            </a:r>
          </a:p>
          <a:p>
            <a:pPr marL="114300" indent="-114300">
              <a:spcBef>
                <a:spcPts val="400"/>
              </a:spcBef>
            </a:pPr>
            <a:r>
              <a:rPr lang="en-US" sz="1200">
                <a:solidFill>
                  <a:schemeClr val="accent4"/>
                </a:solidFill>
                <a:latin typeface="Avenir Next LT Pro" panose="020B0504020202020204" pitchFamily="34" charset="0"/>
              </a:rPr>
              <a:t>SCIE 6200 – Environmental Education</a:t>
            </a:r>
          </a:p>
          <a:p>
            <a:pPr marL="114300" indent="-114300">
              <a:spcBef>
                <a:spcPts val="400"/>
              </a:spcBef>
            </a:pPr>
            <a:r>
              <a:rPr lang="en-US" sz="1200">
                <a:solidFill>
                  <a:schemeClr val="accent4"/>
                </a:solidFill>
                <a:latin typeface="Avenir Next LT Pro" panose="020B0504020202020204" pitchFamily="34" charset="0"/>
              </a:rPr>
              <a:t>SOCI 3010 – Environmental Sociology</a:t>
            </a:r>
          </a:p>
          <a:p>
            <a:pPr marL="114300" indent="-114300">
              <a:spcBef>
                <a:spcPts val="400"/>
              </a:spcBef>
            </a:pPr>
            <a:r>
              <a:rPr lang="en-US" sz="1200">
                <a:solidFill>
                  <a:schemeClr val="accent4"/>
                </a:solidFill>
                <a:latin typeface="Avenir Next LT Pro" panose="020B0504020202020204" pitchFamily="34" charset="0"/>
              </a:rPr>
              <a:t>SUTO 6100 – Environmental Systems and Sustainability</a:t>
            </a:r>
          </a:p>
          <a:p>
            <a:pPr marL="114300" indent="-114300">
              <a:spcBef>
                <a:spcPts val="400"/>
              </a:spcBef>
            </a:pPr>
            <a:r>
              <a:rPr lang="en-US" sz="1200">
                <a:solidFill>
                  <a:schemeClr val="accent4"/>
                </a:solidFill>
                <a:latin typeface="Avenir Next LT Pro" panose="020B0504020202020204" pitchFamily="34" charset="0"/>
              </a:rPr>
              <a:t>SUTO 6300 – Policy and Planning for Sustainable Tourism</a:t>
            </a:r>
          </a:p>
        </p:txBody>
      </p:sp>
    </p:spTree>
    <p:extLst>
      <p:ext uri="{BB962C8B-B14F-4D97-AF65-F5344CB8AC3E}">
        <p14:creationId xmlns:p14="http://schemas.microsoft.com/office/powerpoint/2010/main" val="385375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81005" y="2476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Community Opportunities</a:t>
            </a:r>
          </a:p>
        </p:txBody>
      </p:sp>
      <p:pic>
        <p:nvPicPr>
          <p:cNvPr id="6" name="Picture 5" descr="A picture containing clock&#10;&#10;Description automatically generated">
            <a:extLst>
              <a:ext uri="{FF2B5EF4-FFF2-40B4-BE49-F238E27FC236}">
                <a16:creationId xmlns:a16="http://schemas.microsoft.com/office/drawing/2014/main" id="{85D71A64-A9AB-325A-52AC-4851E9178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511" y="1115628"/>
            <a:ext cx="2133600" cy="2133600"/>
          </a:xfrm>
          <a:prstGeom prst="rect">
            <a:avLst/>
          </a:prstGeom>
        </p:spPr>
      </p:pic>
      <p:pic>
        <p:nvPicPr>
          <p:cNvPr id="7" name="Picture 6">
            <a:extLst>
              <a:ext uri="{FF2B5EF4-FFF2-40B4-BE49-F238E27FC236}">
                <a16:creationId xmlns:a16="http://schemas.microsoft.com/office/drawing/2014/main" id="{A4E3F2A7-E09D-DD5C-41BD-367EE3C39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105302"/>
            <a:ext cx="2247900" cy="2133600"/>
          </a:xfrm>
          <a:prstGeom prst="rect">
            <a:avLst/>
          </a:prstGeom>
        </p:spPr>
      </p:pic>
      <p:pic>
        <p:nvPicPr>
          <p:cNvPr id="12" name="Picture 11" descr="A picture containing food, flower, game&#10;&#10;Description automatically generated">
            <a:extLst>
              <a:ext uri="{FF2B5EF4-FFF2-40B4-BE49-F238E27FC236}">
                <a16:creationId xmlns:a16="http://schemas.microsoft.com/office/drawing/2014/main" id="{429FDBA2-54C0-0AC7-A935-0DD7E7E157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014" y="3695124"/>
            <a:ext cx="2143125" cy="2143125"/>
          </a:xfrm>
          <a:prstGeom prst="rect">
            <a:avLst/>
          </a:prstGeom>
        </p:spPr>
      </p:pic>
      <p:pic>
        <p:nvPicPr>
          <p:cNvPr id="13" name="Picture 12">
            <a:extLst>
              <a:ext uri="{FF2B5EF4-FFF2-40B4-BE49-F238E27FC236}">
                <a16:creationId xmlns:a16="http://schemas.microsoft.com/office/drawing/2014/main" id="{03733C80-6369-153E-40D0-223EA42A5B5D}"/>
              </a:ext>
            </a:extLst>
          </p:cNvPr>
          <p:cNvPicPr>
            <a:picLocks noChangeAspect="1"/>
          </p:cNvPicPr>
          <p:nvPr/>
        </p:nvPicPr>
        <p:blipFill rotWithShape="1">
          <a:blip r:embed="rId7">
            <a:extLst>
              <a:ext uri="{28A0092B-C50C-407E-A947-70E740481C1C}">
                <a14:useLocalDpi xmlns:a14="http://schemas.microsoft.com/office/drawing/2010/main" val="0"/>
              </a:ext>
            </a:extLst>
          </a:blip>
          <a:srcRect l="2216" t="7544" b="8245"/>
          <a:stretch/>
        </p:blipFill>
        <p:spPr>
          <a:xfrm>
            <a:off x="6007224" y="3695123"/>
            <a:ext cx="2540862" cy="2198403"/>
          </a:xfrm>
          <a:prstGeom prst="rect">
            <a:avLst/>
          </a:prstGeom>
        </p:spPr>
      </p:pic>
      <p:pic>
        <p:nvPicPr>
          <p:cNvPr id="3" name="Picture 2" descr="City Branding Standards &amp; Logos | Greenville, NC">
            <a:extLst>
              <a:ext uri="{FF2B5EF4-FFF2-40B4-BE49-F238E27FC236}">
                <a16:creationId xmlns:a16="http://schemas.microsoft.com/office/drawing/2014/main" id="{89C40E1C-0E45-5178-CAC1-3BBE06D6CC73}"/>
              </a:ext>
            </a:extLst>
          </p:cNvPr>
          <p:cNvPicPr>
            <a:picLocks noChangeAspect="1"/>
          </p:cNvPicPr>
          <p:nvPr/>
        </p:nvPicPr>
        <p:blipFill>
          <a:blip r:embed="rId8"/>
          <a:stretch>
            <a:fillRect/>
          </a:stretch>
        </p:blipFill>
        <p:spPr>
          <a:xfrm>
            <a:off x="207660" y="3693569"/>
            <a:ext cx="2743200" cy="1948815"/>
          </a:xfrm>
          <a:prstGeom prst="rect">
            <a:avLst/>
          </a:prstGeom>
        </p:spPr>
      </p:pic>
    </p:spTree>
    <p:extLst>
      <p:ext uri="{BB962C8B-B14F-4D97-AF65-F5344CB8AC3E}">
        <p14:creationId xmlns:p14="http://schemas.microsoft.com/office/powerpoint/2010/main" val="364078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26881"/>
            <a:ext cx="7261934"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Health Benefits of Sustainability</a:t>
            </a:r>
          </a:p>
        </p:txBody>
      </p:sp>
      <p:sp>
        <p:nvSpPr>
          <p:cNvPr id="3" name="TextBox 2">
            <a:extLst>
              <a:ext uri="{FF2B5EF4-FFF2-40B4-BE49-F238E27FC236}">
                <a16:creationId xmlns:a16="http://schemas.microsoft.com/office/drawing/2014/main" id="{E3938710-52A8-2B41-C120-E9AA6F091768}"/>
              </a:ext>
            </a:extLst>
          </p:cNvPr>
          <p:cNvSpPr txBox="1"/>
          <p:nvPr/>
        </p:nvSpPr>
        <p:spPr>
          <a:xfrm>
            <a:off x="967666" y="1333500"/>
            <a:ext cx="7109534" cy="416594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Active transportation</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Natural cleaning supplies and</a:t>
            </a:r>
          </a:p>
          <a:p>
            <a:pPr lvl="1"/>
            <a:r>
              <a:rPr lang="en-US">
                <a:solidFill>
                  <a:srgbClr val="592A8A"/>
                </a:solidFill>
                <a:latin typeface="Avenir Next LT Pro" panose="020B0504020202020204" pitchFamily="34" charset="0"/>
              </a:rPr>
              <a:t> personal care products</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Fresh, less processed food</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Plant-forward diet</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Unplugging from electronics</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Natural lighting</a:t>
            </a:r>
          </a:p>
          <a:p>
            <a:pPr marL="285750" indent="-285750">
              <a:lnSpc>
                <a:spcPct val="200000"/>
              </a:lnSpc>
              <a:buFont typeface="Arial" panose="020B0604020202020204" pitchFamily="34" charset="0"/>
              <a:buChar char="•"/>
            </a:pPr>
            <a:r>
              <a:rPr lang="en-US">
                <a:solidFill>
                  <a:srgbClr val="592A8A"/>
                </a:solidFill>
                <a:latin typeface="Avenir Next LT Pro" panose="020B0504020202020204" pitchFamily="34" charset="0"/>
              </a:rPr>
              <a:t>Indoors plants</a:t>
            </a:r>
          </a:p>
        </p:txBody>
      </p:sp>
      <p:pic>
        <p:nvPicPr>
          <p:cNvPr id="5" name="Picture 4" descr="A green and brown silhouette of a person's head&#10;&#10;Description automatically generated">
            <a:extLst>
              <a:ext uri="{FF2B5EF4-FFF2-40B4-BE49-F238E27FC236}">
                <a16:creationId xmlns:a16="http://schemas.microsoft.com/office/drawing/2014/main" id="{8D952AEB-7150-AD90-C91F-102EFACFF71F}"/>
              </a:ext>
            </a:extLst>
          </p:cNvPr>
          <p:cNvPicPr>
            <a:picLocks noChangeAspect="1"/>
          </p:cNvPicPr>
          <p:nvPr/>
        </p:nvPicPr>
        <p:blipFill rotWithShape="1">
          <a:blip r:embed="rId3"/>
          <a:srcRect l="22324" t="-817" r="22833"/>
          <a:stretch/>
        </p:blipFill>
        <p:spPr>
          <a:xfrm>
            <a:off x="5247604" y="2911697"/>
            <a:ext cx="1727201" cy="1732005"/>
          </a:xfrm>
          <a:prstGeom prst="rect">
            <a:avLst/>
          </a:prstGeom>
        </p:spPr>
      </p:pic>
      <p:pic>
        <p:nvPicPr>
          <p:cNvPr id="14" name="Picture 13" descr="A close-up of icons&#10;&#10;Description automatically generated">
            <a:extLst>
              <a:ext uri="{FF2B5EF4-FFF2-40B4-BE49-F238E27FC236}">
                <a16:creationId xmlns:a16="http://schemas.microsoft.com/office/drawing/2014/main" id="{610E8F1B-90C7-2FF4-0E94-AC0A3501A451}"/>
              </a:ext>
            </a:extLst>
          </p:cNvPr>
          <p:cNvPicPr>
            <a:picLocks noChangeAspect="1"/>
          </p:cNvPicPr>
          <p:nvPr/>
        </p:nvPicPr>
        <p:blipFill>
          <a:blip r:embed="rId4"/>
          <a:stretch>
            <a:fillRect/>
          </a:stretch>
        </p:blipFill>
        <p:spPr>
          <a:xfrm>
            <a:off x="5165633" y="830319"/>
            <a:ext cx="2348267" cy="1826430"/>
          </a:xfrm>
          <a:prstGeom prst="rect">
            <a:avLst/>
          </a:prstGeom>
        </p:spPr>
      </p:pic>
      <p:pic>
        <p:nvPicPr>
          <p:cNvPr id="16" name="Picture 15" descr="A group of potted plants&#10;&#10;Description automatically generated">
            <a:extLst>
              <a:ext uri="{FF2B5EF4-FFF2-40B4-BE49-F238E27FC236}">
                <a16:creationId xmlns:a16="http://schemas.microsoft.com/office/drawing/2014/main" id="{8CBEA145-576B-0C43-944A-AB7EFECBE5E8}"/>
              </a:ext>
            </a:extLst>
          </p:cNvPr>
          <p:cNvPicPr>
            <a:picLocks noChangeAspect="1"/>
          </p:cNvPicPr>
          <p:nvPr/>
        </p:nvPicPr>
        <p:blipFill>
          <a:blip r:embed="rId5"/>
          <a:stretch>
            <a:fillRect/>
          </a:stretch>
        </p:blipFill>
        <p:spPr>
          <a:xfrm>
            <a:off x="3131161" y="4453050"/>
            <a:ext cx="4232886" cy="2142899"/>
          </a:xfrm>
          <a:prstGeom prst="rect">
            <a:avLst/>
          </a:prstGeom>
        </p:spPr>
      </p:pic>
    </p:spTree>
    <p:extLst>
      <p:ext uri="{BB962C8B-B14F-4D97-AF65-F5344CB8AC3E}">
        <p14:creationId xmlns:p14="http://schemas.microsoft.com/office/powerpoint/2010/main" val="4086886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3" name="TextBox 2">
            <a:extLst>
              <a:ext uri="{FF2B5EF4-FFF2-40B4-BE49-F238E27FC236}">
                <a16:creationId xmlns:a16="http://schemas.microsoft.com/office/drawing/2014/main" id="{22BE08D4-DFCF-F3DF-E496-C5A3164CA852}"/>
              </a:ext>
            </a:extLst>
          </p:cNvPr>
          <p:cNvSpPr txBox="1"/>
          <p:nvPr/>
        </p:nvSpPr>
        <p:spPr>
          <a:xfrm>
            <a:off x="1882066" y="10698"/>
            <a:ext cx="5379868" cy="769441"/>
          </a:xfrm>
          <a:prstGeom prst="rect">
            <a:avLst/>
          </a:prstGeom>
          <a:noFill/>
        </p:spPr>
        <p:txBody>
          <a:bodyPr wrap="square" rtlCol="0">
            <a:spAutoFit/>
          </a:bodyPr>
          <a:lstStyle/>
          <a:p>
            <a:r>
              <a:rPr lang="en-US" sz="4400">
                <a:solidFill>
                  <a:srgbClr val="592A8A"/>
                </a:solidFill>
                <a:latin typeface="Garamond" panose="02020404030301010803" pitchFamily="18" charset="0"/>
              </a:rPr>
              <a:t>Tips to Live </a:t>
            </a:r>
            <a:r>
              <a:rPr lang="en-US" sz="4400">
                <a:solidFill>
                  <a:srgbClr val="00B050"/>
                </a:solidFill>
                <a:latin typeface="Garamond" panose="02020404030301010803" pitchFamily="18" charset="0"/>
              </a:rPr>
              <a:t>Greener</a:t>
            </a:r>
          </a:p>
        </p:txBody>
      </p:sp>
      <p:sp>
        <p:nvSpPr>
          <p:cNvPr id="4" name="TextBox 3">
            <a:extLst>
              <a:ext uri="{FF2B5EF4-FFF2-40B4-BE49-F238E27FC236}">
                <a16:creationId xmlns:a16="http://schemas.microsoft.com/office/drawing/2014/main" id="{701B0C08-86E6-3BE9-4572-5E3596B01E93}"/>
              </a:ext>
            </a:extLst>
          </p:cNvPr>
          <p:cNvSpPr txBox="1"/>
          <p:nvPr/>
        </p:nvSpPr>
        <p:spPr>
          <a:xfrm>
            <a:off x="1189609" y="1633491"/>
            <a:ext cx="4190260" cy="3477875"/>
          </a:xfrm>
          <a:prstGeom prst="rect">
            <a:avLst/>
          </a:prstGeom>
          <a:noFill/>
        </p:spPr>
        <p:txBody>
          <a:bodyPr wrap="square" rtlCol="0">
            <a:spAutoFit/>
          </a:bodyPr>
          <a:lstStyle/>
          <a:p>
            <a:pPr marL="342900" indent="-342900">
              <a:buFont typeface="+mj-lt"/>
              <a:buAutoNum type="arabicPeriod"/>
            </a:pPr>
            <a:r>
              <a:rPr lang="en-US" sz="2000">
                <a:solidFill>
                  <a:srgbClr val="592A8A"/>
                </a:solidFill>
                <a:latin typeface="Avenir Next LT Pro" panose="020B0504020202020204" pitchFamily="34" charset="0"/>
              </a:rPr>
              <a:t>Eat less meat: Try Meatless Monday or a few days a week</a:t>
            </a:r>
          </a:p>
          <a:p>
            <a:pPr marL="342900" indent="-342900">
              <a:buFont typeface="+mj-lt"/>
              <a:buAutoNum type="arabicPeriod"/>
            </a:pPr>
            <a:endParaRPr lang="en-US" sz="2000">
              <a:solidFill>
                <a:srgbClr val="592A8A"/>
              </a:solidFill>
              <a:latin typeface="Avenir Next LT Pro" panose="020B0504020202020204" pitchFamily="34" charset="0"/>
            </a:endParaRPr>
          </a:p>
          <a:p>
            <a:pPr marL="342900" indent="-342900">
              <a:buFont typeface="+mj-lt"/>
              <a:buAutoNum type="arabicPeriod"/>
            </a:pPr>
            <a:r>
              <a:rPr lang="en-US" sz="2000">
                <a:solidFill>
                  <a:srgbClr val="592A8A"/>
                </a:solidFill>
                <a:latin typeface="Avenir Next LT Pro" panose="020B0504020202020204" pitchFamily="34" charset="0"/>
              </a:rPr>
              <a:t>Unplug chargers and other appliances when not in use</a:t>
            </a:r>
          </a:p>
          <a:p>
            <a:pPr marL="342900" indent="-342900">
              <a:buFont typeface="+mj-lt"/>
              <a:buAutoNum type="arabicPeriod"/>
            </a:pPr>
            <a:endParaRPr lang="en-US" sz="2000">
              <a:solidFill>
                <a:srgbClr val="592A8A"/>
              </a:solidFill>
              <a:latin typeface="Avenir Next LT Pro" panose="020B0504020202020204" pitchFamily="34" charset="0"/>
            </a:endParaRPr>
          </a:p>
          <a:p>
            <a:pPr marL="342900" indent="-342900">
              <a:buFont typeface="+mj-lt"/>
              <a:buAutoNum type="arabicPeriod"/>
            </a:pPr>
            <a:r>
              <a:rPr lang="en-US" sz="2000">
                <a:solidFill>
                  <a:srgbClr val="592A8A"/>
                </a:solidFill>
                <a:latin typeface="Avenir Next LT Pro" panose="020B0504020202020204" pitchFamily="34" charset="0"/>
              </a:rPr>
              <a:t>Set thermostat to 68 in the winter and 76 in the summer</a:t>
            </a:r>
          </a:p>
          <a:p>
            <a:pPr marL="342900" indent="-342900">
              <a:buFont typeface="+mj-lt"/>
              <a:buAutoNum type="arabicPeriod"/>
            </a:pPr>
            <a:endParaRPr lang="en-US" sz="2000">
              <a:solidFill>
                <a:srgbClr val="592A8A"/>
              </a:solidFill>
              <a:latin typeface="Avenir Next LT Pro" panose="020B0504020202020204" pitchFamily="34" charset="0"/>
            </a:endParaRPr>
          </a:p>
          <a:p>
            <a:pPr marL="342900" indent="-342900">
              <a:buFont typeface="+mj-lt"/>
              <a:buAutoNum type="arabicPeriod"/>
            </a:pPr>
            <a:r>
              <a:rPr lang="en-US" sz="2000">
                <a:solidFill>
                  <a:srgbClr val="592A8A"/>
                </a:solidFill>
                <a:latin typeface="Avenir Next LT Pro" panose="020B0504020202020204" pitchFamily="34" charset="0"/>
              </a:rPr>
              <a:t>Only run the dishwasher and washing machine on full loads</a:t>
            </a:r>
          </a:p>
        </p:txBody>
      </p:sp>
      <p:pic>
        <p:nvPicPr>
          <p:cNvPr id="5" name="Picture 4" descr="A variety of fruits and vegetables on display&#10;&#10;Description automatically generated">
            <a:extLst>
              <a:ext uri="{FF2B5EF4-FFF2-40B4-BE49-F238E27FC236}">
                <a16:creationId xmlns:a16="http://schemas.microsoft.com/office/drawing/2014/main" id="{D75B0432-C3E3-3529-2540-A788275F91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558" y="1076264"/>
            <a:ext cx="1321910" cy="1318101"/>
          </a:xfrm>
          <a:prstGeom prst="rect">
            <a:avLst/>
          </a:prstGeom>
        </p:spPr>
      </p:pic>
      <p:pic>
        <p:nvPicPr>
          <p:cNvPr id="6" name="Picture 4">
            <a:extLst>
              <a:ext uri="{FF2B5EF4-FFF2-40B4-BE49-F238E27FC236}">
                <a16:creationId xmlns:a16="http://schemas.microsoft.com/office/drawing/2014/main" id="{683FCA02-41CE-2B4D-884D-3D573AB6A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524" y="2375523"/>
            <a:ext cx="2066925" cy="87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AC6A3C1C-B1F4-59CF-08BD-C8AF5A13B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725" y="3355521"/>
            <a:ext cx="1933575"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9300D99A-47A5-BBF8-C7C2-E7F5B69327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249" y="4626775"/>
            <a:ext cx="1600200" cy="115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771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170092" y="1231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Tips to Live </a:t>
            </a:r>
            <a:r>
              <a:rPr lang="en-US" sz="4400">
                <a:solidFill>
                  <a:srgbClr val="00B050"/>
                </a:solidFill>
                <a:latin typeface="Garamond" panose="02020404030301010803" pitchFamily="18" charset="0"/>
              </a:rPr>
              <a:t>Greener</a:t>
            </a:r>
          </a:p>
        </p:txBody>
      </p:sp>
      <p:sp>
        <p:nvSpPr>
          <p:cNvPr id="3" name="TextBox 2">
            <a:extLst>
              <a:ext uri="{FF2B5EF4-FFF2-40B4-BE49-F238E27FC236}">
                <a16:creationId xmlns:a16="http://schemas.microsoft.com/office/drawing/2014/main" id="{522F8B43-7BD0-AFFA-5F73-C6B6A6EED0B5}"/>
              </a:ext>
            </a:extLst>
          </p:cNvPr>
          <p:cNvSpPr txBox="1"/>
          <p:nvPr/>
        </p:nvSpPr>
        <p:spPr>
          <a:xfrm>
            <a:off x="807868" y="1427996"/>
            <a:ext cx="4376691" cy="4370427"/>
          </a:xfrm>
          <a:prstGeom prst="rect">
            <a:avLst/>
          </a:prstGeom>
          <a:noFill/>
        </p:spPr>
        <p:txBody>
          <a:bodyPr wrap="square" rtlCol="0">
            <a:spAutoFit/>
          </a:bodyPr>
          <a:lstStyle/>
          <a:p>
            <a:pPr marL="514350" indent="-514350">
              <a:buFont typeface="+mj-lt"/>
              <a:buAutoNum type="arabicPeriod" startAt="5"/>
            </a:pPr>
            <a:r>
              <a:rPr lang="en-US" sz="2000">
                <a:solidFill>
                  <a:srgbClr val="592A8A"/>
                </a:solidFill>
                <a:latin typeface="Avenir Next LT Pro" panose="020B0504020202020204" pitchFamily="34" charset="0"/>
              </a:rPr>
              <a:t>Don’t buy bottled water because it costs about $10 per gallon!!</a:t>
            </a:r>
          </a:p>
          <a:p>
            <a:pPr marL="514350" indent="-514350">
              <a:buFont typeface="+mj-lt"/>
              <a:buAutoNum type="arabicPeriod" startAt="5"/>
            </a:pPr>
            <a:endParaRPr lang="en-US" sz="2000">
              <a:solidFill>
                <a:srgbClr val="592A8A"/>
              </a:solidFill>
              <a:latin typeface="Avenir Next LT Pro" panose="020B0504020202020204" pitchFamily="34" charset="0"/>
            </a:endParaRPr>
          </a:p>
          <a:p>
            <a:pPr marL="514350" indent="-514350">
              <a:buFont typeface="+mj-lt"/>
              <a:buAutoNum type="arabicPeriod" startAt="5"/>
            </a:pPr>
            <a:r>
              <a:rPr lang="en-US" sz="2000">
                <a:solidFill>
                  <a:srgbClr val="592A8A"/>
                </a:solidFill>
                <a:latin typeface="Avenir Next LT Pro" panose="020B0504020202020204" pitchFamily="34" charset="0"/>
              </a:rPr>
              <a:t>Bus, bike, walk or carpool as much as possible</a:t>
            </a:r>
          </a:p>
          <a:p>
            <a:pPr marL="514350" indent="-514350">
              <a:buFont typeface="+mj-lt"/>
              <a:buAutoNum type="arabicPeriod" startAt="5"/>
            </a:pPr>
            <a:endParaRPr lang="en-US" sz="2000">
              <a:solidFill>
                <a:srgbClr val="592A8A"/>
              </a:solidFill>
              <a:latin typeface="Avenir Next LT Pro" panose="020B0504020202020204" pitchFamily="34" charset="0"/>
            </a:endParaRPr>
          </a:p>
          <a:p>
            <a:pPr marL="514350" indent="-514350">
              <a:buFont typeface="+mj-lt"/>
              <a:buAutoNum type="arabicPeriod" startAt="5"/>
            </a:pPr>
            <a:r>
              <a:rPr lang="en-US" sz="2000">
                <a:solidFill>
                  <a:srgbClr val="592A8A"/>
                </a:solidFill>
                <a:latin typeface="Avenir Next LT Pro" panose="020B0504020202020204" pitchFamily="34" charset="0"/>
              </a:rPr>
              <a:t>Rethink, Reduce, Reuse, Recycle </a:t>
            </a:r>
          </a:p>
          <a:p>
            <a:pPr marL="514350" indent="-514350">
              <a:buFont typeface="+mj-lt"/>
              <a:buAutoNum type="arabicPeriod" startAt="5"/>
            </a:pPr>
            <a:endParaRPr lang="en-US" sz="2000">
              <a:solidFill>
                <a:srgbClr val="592A8A"/>
              </a:solidFill>
              <a:latin typeface="Avenir Next LT Pro" panose="020B0504020202020204" pitchFamily="34" charset="0"/>
            </a:endParaRPr>
          </a:p>
          <a:p>
            <a:pPr marL="514350" indent="-514350">
              <a:buFont typeface="+mj-lt"/>
              <a:buAutoNum type="arabicPeriod" startAt="5"/>
            </a:pPr>
            <a:r>
              <a:rPr lang="en-US" sz="2000">
                <a:solidFill>
                  <a:srgbClr val="592A8A"/>
                </a:solidFill>
                <a:latin typeface="Avenir Next LT Pro" panose="020B0504020202020204" pitchFamily="34" charset="0"/>
              </a:rPr>
              <a:t>Educate yourself and spread   the word about environmental issues to friends and family</a:t>
            </a:r>
          </a:p>
          <a:p>
            <a:endParaRPr lang="en-US">
              <a:solidFill>
                <a:srgbClr val="592A8A"/>
              </a:solidFill>
            </a:endParaRPr>
          </a:p>
        </p:txBody>
      </p:sp>
      <p:pic>
        <p:nvPicPr>
          <p:cNvPr id="4" name="Picture 3">
            <a:extLst>
              <a:ext uri="{FF2B5EF4-FFF2-40B4-BE49-F238E27FC236}">
                <a16:creationId xmlns:a16="http://schemas.microsoft.com/office/drawing/2014/main" id="{D08C9901-FFAA-A8FA-083B-64215742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106" y="911972"/>
            <a:ext cx="1334649" cy="1248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E4EB7E6F-4A9F-71F1-8706-8BCBC0922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173" y="1905102"/>
            <a:ext cx="1485900" cy="981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A pyramid of different colors&#10;&#10;Description automatically generated">
            <a:extLst>
              <a:ext uri="{FF2B5EF4-FFF2-40B4-BE49-F238E27FC236}">
                <a16:creationId xmlns:a16="http://schemas.microsoft.com/office/drawing/2014/main" id="{97187C36-82CE-0117-A755-896FDAD1B553}"/>
              </a:ext>
            </a:extLst>
          </p:cNvPr>
          <p:cNvPicPr>
            <a:picLocks noChangeAspect="1"/>
          </p:cNvPicPr>
          <p:nvPr/>
        </p:nvPicPr>
        <p:blipFill>
          <a:blip r:embed="rId6"/>
          <a:stretch>
            <a:fillRect/>
          </a:stretch>
        </p:blipFill>
        <p:spPr>
          <a:xfrm>
            <a:off x="7038353" y="2824727"/>
            <a:ext cx="1759208" cy="1930837"/>
          </a:xfrm>
          <a:prstGeom prst="rect">
            <a:avLst/>
          </a:prstGeom>
        </p:spPr>
      </p:pic>
    </p:spTree>
    <p:extLst>
      <p:ext uri="{BB962C8B-B14F-4D97-AF65-F5344CB8AC3E}">
        <p14:creationId xmlns:p14="http://schemas.microsoft.com/office/powerpoint/2010/main" val="1815685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780E18F-0D94-4AD3-26EC-4B70FA9506F4}"/>
              </a:ext>
            </a:extLst>
          </p:cNvPr>
          <p:cNvSpPr txBox="1"/>
          <p:nvPr/>
        </p:nvSpPr>
        <p:spPr>
          <a:xfrm>
            <a:off x="2357020" y="-11825"/>
            <a:ext cx="4429957" cy="769441"/>
          </a:xfrm>
          <a:prstGeom prst="rect">
            <a:avLst/>
          </a:prstGeom>
          <a:noFill/>
        </p:spPr>
        <p:txBody>
          <a:bodyPr wrap="square" rtlCol="0">
            <a:spAutoFit/>
          </a:bodyPr>
          <a:lstStyle/>
          <a:p>
            <a:r>
              <a:rPr lang="en-US" sz="4400">
                <a:solidFill>
                  <a:srgbClr val="592A8A"/>
                </a:solidFill>
                <a:latin typeface="Garamond" panose="02020404030301010803" pitchFamily="18" charset="0"/>
              </a:rPr>
              <a:t>Connect With Us!</a:t>
            </a:r>
          </a:p>
        </p:txBody>
      </p:sp>
      <p:sp>
        <p:nvSpPr>
          <p:cNvPr id="4" name="TextBox 3">
            <a:extLst>
              <a:ext uri="{FF2B5EF4-FFF2-40B4-BE49-F238E27FC236}">
                <a16:creationId xmlns:a16="http://schemas.microsoft.com/office/drawing/2014/main" id="{1468A4A2-F0A1-CDB2-4B4B-A6194B39F31F}"/>
              </a:ext>
            </a:extLst>
          </p:cNvPr>
          <p:cNvSpPr txBox="1"/>
          <p:nvPr/>
        </p:nvSpPr>
        <p:spPr>
          <a:xfrm>
            <a:off x="1180730" y="1242874"/>
            <a:ext cx="3542190" cy="1184940"/>
          </a:xfrm>
          <a:prstGeom prst="rect">
            <a:avLst/>
          </a:prstGeom>
          <a:noFill/>
        </p:spPr>
        <p:txBody>
          <a:bodyPr wrap="square" rtlCol="0">
            <a:spAutoFit/>
          </a:bodyPr>
          <a:lstStyle/>
          <a:p>
            <a:pPr>
              <a:spcAft>
                <a:spcPts val="1800"/>
              </a:spcAft>
              <a:defRPr/>
            </a:pPr>
            <a:r>
              <a:rPr lang="en-US" sz="2800" b="1">
                <a:ln>
                  <a:solidFill>
                    <a:schemeClr val="bg1"/>
                  </a:solidFill>
                </a:ln>
                <a:solidFill>
                  <a:srgbClr val="592A8A"/>
                </a:solidFill>
                <a:latin typeface="Avenir Next LT Pro" panose="020B0504020202020204" pitchFamily="34" charset="0"/>
              </a:rPr>
              <a:t>Website:</a:t>
            </a:r>
            <a:endParaRPr lang="en-US"/>
          </a:p>
          <a:p>
            <a:pPr>
              <a:spcAft>
                <a:spcPts val="1800"/>
              </a:spcAft>
              <a:defRPr/>
            </a:pPr>
            <a:r>
              <a:rPr lang="en-US" sz="2800" b="1" u="sng">
                <a:ln>
                  <a:solidFill>
                    <a:schemeClr val="bg1"/>
                  </a:solidFill>
                </a:ln>
                <a:solidFill>
                  <a:srgbClr val="00B050"/>
                </a:solidFill>
                <a:latin typeface="Avenir Next LT Pro" panose="020B0504020202020204" pitchFamily="34" charset="0"/>
              </a:rPr>
              <a:t>sustain.ecu.edu</a:t>
            </a:r>
          </a:p>
        </p:txBody>
      </p:sp>
      <p:pic>
        <p:nvPicPr>
          <p:cNvPr id="6" name="Picture 2">
            <a:extLst>
              <a:ext uri="{FF2B5EF4-FFF2-40B4-BE49-F238E27FC236}">
                <a16:creationId xmlns:a16="http://schemas.microsoft.com/office/drawing/2014/main" id="{F8B833AB-CA9F-7562-4DC4-9D2AFF65447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563" y1="15313" x2="17813" y2="11563"/>
                        <a14:foregroundMark x1="2813" y1="21875" x2="2813" y2="21875"/>
                        <a14:foregroundMark x1="6875" y1="27187" x2="6875" y2="27187"/>
                        <a14:foregroundMark x1="2188" y1="25938" x2="4375" y2="9688"/>
                        <a14:foregroundMark x1="11250" y1="21250" x2="31563" y2="22813"/>
                        <a14:foregroundMark x1="22813" y1="18750" x2="22813" y2="18750"/>
                        <a14:foregroundMark x1="23750" y1="11563" x2="23750" y2="11563"/>
                        <a14:foregroundMark x1="23438" y1="5000" x2="23438" y2="5000"/>
                        <a14:foregroundMark x1="7187" y1="23750" x2="7187" y2="23750"/>
                        <a14:foregroundMark x1="8438" y1="21875" x2="1875" y2="17500"/>
                        <a14:foregroundMark x1="3125" y1="27500" x2="0" y2="28750"/>
                        <a14:foregroundMark x1="7813" y1="32188" x2="17813" y2="35000"/>
                        <a14:foregroundMark x1="23750" y1="30938" x2="14063" y2="29688"/>
                        <a14:foregroundMark x1="17813" y1="38438" x2="26250" y2="38125"/>
                        <a14:foregroundMark x1="58125" y1="34688" x2="58438" y2="44688"/>
                        <a14:foregroundMark x1="61875" y1="45938" x2="61875" y2="45938"/>
                        <a14:foregroundMark x1="3438" y1="14688" x2="16563" y2="7500"/>
                        <a14:foregroundMark x1="2813" y1="11875" x2="2813" y2="11875"/>
                        <a14:foregroundMark x1="26250" y1="10313" x2="26250" y2="10313"/>
                        <a14:foregroundMark x1="64375" y1="29688" x2="89375" y2="28750"/>
                        <a14:foregroundMark x1="96563" y1="28750" x2="94375" y2="9688"/>
                        <a14:foregroundMark x1="88438" y1="17813" x2="88438" y2="17813"/>
                        <a14:foregroundMark x1="24688" y1="4688" x2="24688" y2="19375"/>
                        <a14:foregroundMark x1="9063" y1="16563" x2="9063" y2="25313"/>
                      </a14:backgroundRemoval>
                    </a14:imgEffect>
                  </a14:imgLayer>
                </a14:imgProps>
              </a:ext>
              <a:ext uri="{28A0092B-C50C-407E-A947-70E740481C1C}">
                <a14:useLocalDpi xmlns:a14="http://schemas.microsoft.com/office/drawing/2010/main" val="0"/>
              </a:ext>
            </a:extLst>
          </a:blip>
          <a:srcRect/>
          <a:stretch>
            <a:fillRect/>
          </a:stretch>
        </p:blipFill>
        <p:spPr bwMode="auto">
          <a:xfrm>
            <a:off x="1245868" y="3352691"/>
            <a:ext cx="838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8723579B-A9E2-AF76-724C-C7E8780D0F8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0000" r="100000">
                        <a14:foregroundMark x1="79333" y1="73214" x2="83000" y2="26786"/>
                        <a14:foregroundMark x1="79333" y1="80357" x2="79333" y2="80357"/>
                        <a14:foregroundMark x1="76667" y1="87500" x2="83333" y2="85119"/>
                      </a14:backgroundRemoval>
                    </a14:imgEffect>
                  </a14:imgLayer>
                </a14:imgProps>
              </a:ext>
              <a:ext uri="{28A0092B-C50C-407E-A947-70E740481C1C}">
                <a14:useLocalDpi xmlns:a14="http://schemas.microsoft.com/office/drawing/2010/main" val="0"/>
              </a:ext>
            </a:extLst>
          </a:blip>
          <a:srcRect l="50000"/>
          <a:stretch/>
        </p:blipFill>
        <p:spPr bwMode="auto">
          <a:xfrm>
            <a:off x="1233960" y="4452290"/>
            <a:ext cx="838201" cy="938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1F8C84E3-4718-21F3-88CF-BB23CF30B02F}"/>
              </a:ext>
            </a:extLst>
          </p:cNvPr>
          <p:cNvSpPr txBox="1"/>
          <p:nvPr/>
        </p:nvSpPr>
        <p:spPr>
          <a:xfrm>
            <a:off x="2368929" y="3002606"/>
            <a:ext cx="2725445" cy="954107"/>
          </a:xfrm>
          <a:prstGeom prst="rect">
            <a:avLst/>
          </a:prstGeom>
          <a:noFill/>
        </p:spPr>
        <p:txBody>
          <a:bodyPr wrap="square" rtlCol="0">
            <a:spAutoFit/>
          </a:bodyPr>
          <a:lstStyle/>
          <a:p>
            <a:endParaRPr lang="en-US" sz="2800">
              <a:solidFill>
                <a:srgbClr val="00B050"/>
              </a:solidFill>
            </a:endParaRPr>
          </a:p>
          <a:p>
            <a:r>
              <a:rPr lang="en-US" sz="2800">
                <a:solidFill>
                  <a:srgbClr val="00B050"/>
                </a:solidFill>
                <a:latin typeface="Avenir Next LT Pro" panose="020B0504020202020204" pitchFamily="34" charset="0"/>
              </a:rPr>
              <a:t>@SustainECU</a:t>
            </a:r>
          </a:p>
        </p:txBody>
      </p:sp>
      <p:sp>
        <p:nvSpPr>
          <p:cNvPr id="14" name="TextBox 13">
            <a:extLst>
              <a:ext uri="{FF2B5EF4-FFF2-40B4-BE49-F238E27FC236}">
                <a16:creationId xmlns:a16="http://schemas.microsoft.com/office/drawing/2014/main" id="{D44F91DC-9C35-38F3-58E0-9B8F8C3DFC57}"/>
              </a:ext>
            </a:extLst>
          </p:cNvPr>
          <p:cNvSpPr txBox="1"/>
          <p:nvPr/>
        </p:nvSpPr>
        <p:spPr>
          <a:xfrm>
            <a:off x="2345113" y="4674374"/>
            <a:ext cx="2365898" cy="800219"/>
          </a:xfrm>
          <a:prstGeom prst="rect">
            <a:avLst/>
          </a:prstGeom>
          <a:noFill/>
        </p:spPr>
        <p:txBody>
          <a:bodyPr wrap="square" rtlCol="0">
            <a:spAutoFit/>
          </a:bodyPr>
          <a:lstStyle/>
          <a:p>
            <a:r>
              <a:rPr lang="en-US" sz="2800">
                <a:solidFill>
                  <a:srgbClr val="00B050"/>
                </a:solidFill>
                <a:latin typeface="Avenir Next LT Pro" panose="020B0504020202020204" pitchFamily="34" charset="0"/>
              </a:rPr>
              <a:t>@SustainECU</a:t>
            </a:r>
          </a:p>
          <a:p>
            <a:endParaRPr lang="en-US"/>
          </a:p>
        </p:txBody>
      </p:sp>
      <p:pic>
        <p:nvPicPr>
          <p:cNvPr id="15" name="Picture 2">
            <a:extLst>
              <a:ext uri="{FF2B5EF4-FFF2-40B4-BE49-F238E27FC236}">
                <a16:creationId xmlns:a16="http://schemas.microsoft.com/office/drawing/2014/main" id="{8CC2234C-16B2-408C-FDE2-E76F3533C1B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18945" y="996806"/>
            <a:ext cx="1985967" cy="197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A purple and yellow qr code&#10;&#10;Description automatically generated">
            <a:extLst>
              <a:ext uri="{FF2B5EF4-FFF2-40B4-BE49-F238E27FC236}">
                <a16:creationId xmlns:a16="http://schemas.microsoft.com/office/drawing/2014/main" id="{A1F8F694-594F-0281-BBA2-A53FC6C695DD}"/>
              </a:ext>
            </a:extLst>
          </p:cNvPr>
          <p:cNvPicPr>
            <a:picLocks noChangeAspect="1"/>
          </p:cNvPicPr>
          <p:nvPr/>
        </p:nvPicPr>
        <p:blipFill>
          <a:blip r:embed="rId9"/>
          <a:stretch>
            <a:fillRect/>
          </a:stretch>
        </p:blipFill>
        <p:spPr>
          <a:xfrm>
            <a:off x="6309051" y="4090753"/>
            <a:ext cx="1600989" cy="2255939"/>
          </a:xfrm>
          <a:prstGeom prst="rect">
            <a:avLst/>
          </a:prstGeom>
        </p:spPr>
      </p:pic>
      <p:sp>
        <p:nvSpPr>
          <p:cNvPr id="16" name="TextBox 15">
            <a:extLst>
              <a:ext uri="{FF2B5EF4-FFF2-40B4-BE49-F238E27FC236}">
                <a16:creationId xmlns:a16="http://schemas.microsoft.com/office/drawing/2014/main" id="{6CFFEE54-3E4B-9C6E-5CE5-D740230F3699}"/>
              </a:ext>
            </a:extLst>
          </p:cNvPr>
          <p:cNvSpPr txBox="1"/>
          <p:nvPr/>
        </p:nvSpPr>
        <p:spPr>
          <a:xfrm>
            <a:off x="5786203" y="3477756"/>
            <a:ext cx="2878112" cy="400110"/>
          </a:xfrm>
          <a:prstGeom prst="rect">
            <a:avLst/>
          </a:prstGeom>
          <a:noFill/>
        </p:spPr>
        <p:txBody>
          <a:bodyPr wrap="square" rtlCol="0">
            <a:spAutoFit/>
          </a:bodyPr>
          <a:lstStyle/>
          <a:p>
            <a:r>
              <a:rPr lang="en-US" sz="2000" b="1">
                <a:solidFill>
                  <a:srgbClr val="00B050"/>
                </a:solidFill>
                <a:latin typeface="Avenir Next LT Pro" panose="020B0504020202020204" pitchFamily="34" charset="0"/>
              </a:rPr>
              <a:t>Monthly Newsletter:</a:t>
            </a:r>
          </a:p>
        </p:txBody>
      </p:sp>
    </p:spTree>
    <p:extLst>
      <p:ext uri="{BB962C8B-B14F-4D97-AF65-F5344CB8AC3E}">
        <p14:creationId xmlns:p14="http://schemas.microsoft.com/office/powerpoint/2010/main" val="26533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plus(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81005" y="17417"/>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Degree Programs</a:t>
            </a:r>
          </a:p>
        </p:txBody>
      </p:sp>
      <p:sp>
        <p:nvSpPr>
          <p:cNvPr id="3" name="TextBox 2">
            <a:extLst>
              <a:ext uri="{FF2B5EF4-FFF2-40B4-BE49-F238E27FC236}">
                <a16:creationId xmlns:a16="http://schemas.microsoft.com/office/drawing/2014/main" id="{9A0E99C5-446C-E105-C828-A638E122EEF4}"/>
              </a:ext>
            </a:extLst>
          </p:cNvPr>
          <p:cNvSpPr txBox="1"/>
          <p:nvPr/>
        </p:nvSpPr>
        <p:spPr>
          <a:xfrm>
            <a:off x="4761854" y="1140257"/>
            <a:ext cx="4382146" cy="56015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a:solidFill>
                  <a:srgbClr val="592A8A"/>
                </a:solidFill>
                <a:latin typeface="Avenir Next LT Pro" panose="020B0504020202020204" pitchFamily="34" charset="0"/>
              </a:rPr>
              <a:t>Majors</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Environmental Health</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Urban and Regional Planning</a:t>
            </a:r>
          </a:p>
          <a:p>
            <a:pPr marL="742950" lvl="1" indent="-285750">
              <a:buFont typeface="Arial" panose="020B0604020202020204" pitchFamily="34" charset="0"/>
              <a:buChar char="•"/>
            </a:pPr>
            <a:r>
              <a:rPr lang="en-US" sz="1400">
                <a:solidFill>
                  <a:srgbClr val="592A8A"/>
                </a:solidFill>
                <a:latin typeface="Avenir Next LT Pro" panose="020B0504020202020204" pitchFamily="34" charset="0"/>
              </a:rPr>
              <a:t>Recreation and Park Management</a:t>
            </a:r>
          </a:p>
          <a:p>
            <a:pPr marL="742950" lvl="1" indent="-285750">
              <a:buFont typeface="Arial" panose="020B0604020202020204" pitchFamily="34" charset="0"/>
              <a:buChar char="•"/>
            </a:pPr>
            <a:endParaRPr lang="en-US" sz="1400">
              <a:solidFill>
                <a:srgbClr val="592A8A"/>
              </a:solidFill>
              <a:latin typeface="Avenir Next LT Pro" panose="020B0504020202020204" pitchFamily="34" charset="0"/>
            </a:endParaRPr>
          </a:p>
          <a:p>
            <a:pPr marL="285750" indent="-285750">
              <a:spcAft>
                <a:spcPts val="600"/>
              </a:spcAft>
              <a:buFont typeface="Arial" panose="020B0604020202020204" pitchFamily="34" charset="0"/>
              <a:buChar char="•"/>
            </a:pPr>
            <a:r>
              <a:rPr lang="en-US" sz="1400" b="1">
                <a:solidFill>
                  <a:srgbClr val="592A8A"/>
                </a:solidFill>
                <a:latin typeface="Avenir Next LT Pro" panose="020B0504020202020204" pitchFamily="34" charset="0"/>
              </a:rPr>
              <a:t>Concentrations</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Geography (BA) Environmental</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Applied Geography (BS) Environmental</a:t>
            </a:r>
          </a:p>
          <a:p>
            <a:pPr marL="285750" indent="-285750">
              <a:spcAft>
                <a:spcPts val="600"/>
              </a:spcAft>
              <a:buFont typeface="Arial" panose="020B0604020202020204" pitchFamily="34" charset="0"/>
              <a:buChar char="•"/>
            </a:pPr>
            <a:endParaRPr lang="en-US" sz="1400" b="1">
              <a:solidFill>
                <a:srgbClr val="592A8A"/>
              </a:solidFill>
              <a:latin typeface="Avenir Next LT Pro" panose="020B0504020202020204" pitchFamily="34" charset="0"/>
            </a:endParaRPr>
          </a:p>
          <a:p>
            <a:pPr marL="285750" indent="-285750">
              <a:spcAft>
                <a:spcPts val="600"/>
              </a:spcAft>
              <a:buFont typeface="Arial" panose="020B0604020202020204" pitchFamily="34" charset="0"/>
              <a:buChar char="•"/>
            </a:pPr>
            <a:r>
              <a:rPr lang="en-US" sz="1400" b="1">
                <a:solidFill>
                  <a:srgbClr val="592A8A"/>
                </a:solidFill>
                <a:latin typeface="Avenir Next LT Pro" panose="020B0504020202020204" pitchFamily="34" charset="0"/>
              </a:rPr>
              <a:t>Certificates</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North Carolina Environmental Educator</a:t>
            </a:r>
          </a:p>
          <a:p>
            <a:pPr marL="742950" lvl="1" indent="-285750">
              <a:spcAft>
                <a:spcPts val="600"/>
              </a:spcAft>
              <a:buFont typeface="Arial" panose="020B0604020202020204" pitchFamily="34" charset="0"/>
              <a:buChar char="•"/>
            </a:pPr>
            <a:r>
              <a:rPr lang="en-US" sz="1400">
                <a:solidFill>
                  <a:srgbClr val="592A8A"/>
                </a:solidFill>
                <a:latin typeface="Avenir Next LT Pro" panose="020B0504020202020204" pitchFamily="34" charset="0"/>
              </a:rPr>
              <a:t>Registered Environmental Health Specialist</a:t>
            </a:r>
          </a:p>
          <a:p>
            <a:pPr marL="742950" lvl="1" indent="-285750">
              <a:buFont typeface="Arial" panose="020B0604020202020204" pitchFamily="34" charset="0"/>
              <a:buChar char="•"/>
            </a:pPr>
            <a:endParaRPr lang="en-US" sz="1400">
              <a:solidFill>
                <a:srgbClr val="592A8A"/>
              </a:solidFill>
              <a:latin typeface="Avenir Next LT Pro" panose="020B0504020202020204" pitchFamily="34" charset="0"/>
            </a:endParaRPr>
          </a:p>
          <a:p>
            <a:pPr marL="285750" indent="-285750">
              <a:spcAft>
                <a:spcPts val="600"/>
              </a:spcAft>
              <a:buFont typeface="Arial" panose="020B0604020202020204" pitchFamily="34" charset="0"/>
              <a:buChar char="•"/>
            </a:pPr>
            <a:r>
              <a:rPr lang="en-US" sz="1400" b="1">
                <a:solidFill>
                  <a:srgbClr val="592A8A"/>
                </a:solidFill>
                <a:latin typeface="Avenir Next LT Pro" panose="020B0504020202020204" pitchFamily="34" charset="0"/>
              </a:rPr>
              <a:t>Graduate</a:t>
            </a:r>
          </a:p>
          <a:p>
            <a:pPr marL="742950" lvl="1" indent="-285750">
              <a:buFont typeface="Arial" panose="020B0604020202020204" pitchFamily="34" charset="0"/>
              <a:buChar char="•"/>
            </a:pPr>
            <a:r>
              <a:rPr lang="en-US" sz="1400">
                <a:solidFill>
                  <a:srgbClr val="592A8A"/>
                </a:solidFill>
                <a:latin typeface="Avenir Next LT Pro" panose="020B0504020202020204" pitchFamily="34" charset="0"/>
              </a:rPr>
              <a:t>Master of Science in Sustainable Tourism</a:t>
            </a:r>
          </a:p>
          <a:p>
            <a:pPr marL="742950" lvl="1" indent="-285750">
              <a:buFont typeface="Arial" panose="020B0604020202020204" pitchFamily="34" charset="0"/>
              <a:buChar char="•"/>
            </a:pPr>
            <a:r>
              <a:rPr lang="en-US" sz="1400">
                <a:solidFill>
                  <a:srgbClr val="592A8A"/>
                </a:solidFill>
                <a:latin typeface="Avenir Next LT Pro" panose="020B0504020202020204" pitchFamily="34" charset="0"/>
              </a:rPr>
              <a:t>Master of Science in Environmental Health</a:t>
            </a:r>
          </a:p>
          <a:p>
            <a:pPr marL="742950" lvl="1" indent="-285750">
              <a:buFont typeface="Arial" panose="020B0604020202020204" pitchFamily="34" charset="0"/>
              <a:buChar char="•"/>
            </a:pPr>
            <a:endParaRPr lang="en-US" sz="1400">
              <a:solidFill>
                <a:srgbClr val="592A8A"/>
              </a:solidFill>
              <a:latin typeface="Avenir Next LT Pro" panose="020B0504020202020204" pitchFamily="34" charset="0"/>
            </a:endParaRPr>
          </a:p>
          <a:p>
            <a:pPr marL="285750" indent="-285750">
              <a:spcAft>
                <a:spcPts val="600"/>
              </a:spcAft>
              <a:buFont typeface="Arial" panose="020B0604020202020204" pitchFamily="34" charset="0"/>
              <a:buChar char="•"/>
            </a:pPr>
            <a:r>
              <a:rPr lang="en-US" sz="1400" b="1">
                <a:solidFill>
                  <a:srgbClr val="592A8A"/>
                </a:solidFill>
                <a:latin typeface="Avenir Next LT Pro" panose="020B0504020202020204" pitchFamily="34" charset="0"/>
              </a:rPr>
              <a:t>Doctorate </a:t>
            </a:r>
          </a:p>
          <a:p>
            <a:pPr marL="742950" lvl="1" indent="-285750">
              <a:buFont typeface="Arial" panose="020B0604020202020204" pitchFamily="34" charset="0"/>
              <a:buChar char="•"/>
            </a:pPr>
            <a:r>
              <a:rPr lang="en-US" sz="1400">
                <a:solidFill>
                  <a:srgbClr val="592A8A"/>
                </a:solidFill>
                <a:latin typeface="Avenir Next LT Pro" panose="020B0504020202020204" pitchFamily="34" charset="0"/>
              </a:rPr>
              <a:t> PhD in Coastal Resources Management</a:t>
            </a:r>
          </a:p>
          <a:p>
            <a:endParaRPr lang="en-US"/>
          </a:p>
        </p:txBody>
      </p:sp>
      <p:grpSp>
        <p:nvGrpSpPr>
          <p:cNvPr id="4" name="Group 3">
            <a:extLst>
              <a:ext uri="{FF2B5EF4-FFF2-40B4-BE49-F238E27FC236}">
                <a16:creationId xmlns:a16="http://schemas.microsoft.com/office/drawing/2014/main" id="{55177580-0956-50E3-7B9E-76BD375AA52E}"/>
              </a:ext>
            </a:extLst>
          </p:cNvPr>
          <p:cNvGrpSpPr/>
          <p:nvPr/>
        </p:nvGrpSpPr>
        <p:grpSpPr>
          <a:xfrm>
            <a:off x="826392" y="1812804"/>
            <a:ext cx="2926267" cy="3232391"/>
            <a:chOff x="6241074" y="3886286"/>
            <a:chExt cx="2153626" cy="2432331"/>
          </a:xfrm>
        </p:grpSpPr>
        <p:pic>
          <p:nvPicPr>
            <p:cNvPr id="5" name="Picture 4">
              <a:extLst>
                <a:ext uri="{FF2B5EF4-FFF2-40B4-BE49-F238E27FC236}">
                  <a16:creationId xmlns:a16="http://schemas.microsoft.com/office/drawing/2014/main" id="{B2CBB732-3573-FDAC-0260-169FA1D64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074" y="3886286"/>
              <a:ext cx="2153626" cy="2432331"/>
            </a:xfrm>
            <a:prstGeom prst="rect">
              <a:avLst/>
            </a:prstGeom>
          </p:spPr>
        </p:pic>
        <p:sp>
          <p:nvSpPr>
            <p:cNvPr id="6" name="TextBox 5">
              <a:extLst>
                <a:ext uri="{FF2B5EF4-FFF2-40B4-BE49-F238E27FC236}">
                  <a16:creationId xmlns:a16="http://schemas.microsoft.com/office/drawing/2014/main" id="{83A5CA7F-5847-077E-1A19-DA8C0C7C91D6}"/>
                </a:ext>
              </a:extLst>
            </p:cNvPr>
            <p:cNvSpPr txBox="1"/>
            <p:nvPr/>
          </p:nvSpPr>
          <p:spPr>
            <a:xfrm>
              <a:off x="6858000" y="5181600"/>
              <a:ext cx="914400" cy="200055"/>
            </a:xfrm>
            <a:prstGeom prst="rect">
              <a:avLst/>
            </a:prstGeom>
            <a:solidFill>
              <a:srgbClr val="F9F8F5"/>
            </a:solidFill>
            <a:ln>
              <a:noFill/>
            </a:ln>
          </p:spPr>
          <p:txBody>
            <a:bodyPr wrap="square" rtlCol="0">
              <a:spAutoFit/>
            </a:bodyPr>
            <a:lstStyle/>
            <a:p>
              <a:pPr algn="ctr"/>
              <a:r>
                <a:rPr lang="en-US" sz="700" b="1"/>
                <a:t>Your Name Here</a:t>
              </a:r>
            </a:p>
          </p:txBody>
        </p:sp>
      </p:grpSp>
    </p:spTree>
    <p:extLst>
      <p:ext uri="{BB962C8B-B14F-4D97-AF65-F5344CB8AC3E}">
        <p14:creationId xmlns:p14="http://schemas.microsoft.com/office/powerpoint/2010/main" val="100930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pic>
        <p:nvPicPr>
          <p:cNvPr id="7" name="Picture 6" descr="A brochure with a group of people&#10;&#10;Description automatically generated">
            <a:extLst>
              <a:ext uri="{FF2B5EF4-FFF2-40B4-BE49-F238E27FC236}">
                <a16:creationId xmlns:a16="http://schemas.microsoft.com/office/drawing/2014/main" id="{9F6ABB40-9944-9346-F266-F55A2BD40A95}"/>
              </a:ext>
            </a:extLst>
          </p:cNvPr>
          <p:cNvPicPr>
            <a:picLocks noChangeAspect="1"/>
          </p:cNvPicPr>
          <p:nvPr/>
        </p:nvPicPr>
        <p:blipFill>
          <a:blip r:embed="rId4"/>
          <a:stretch>
            <a:fillRect/>
          </a:stretch>
        </p:blipFill>
        <p:spPr>
          <a:xfrm>
            <a:off x="1034146" y="1269189"/>
            <a:ext cx="7075708" cy="4577983"/>
          </a:xfrm>
          <a:prstGeom prst="rect">
            <a:avLst/>
          </a:prstGeom>
        </p:spPr>
      </p:pic>
      <p:pic>
        <p:nvPicPr>
          <p:cNvPr id="12" name="Picture 11" descr="A purple and yellow logo&#10;&#10;Description automatically generated">
            <a:extLst>
              <a:ext uri="{FF2B5EF4-FFF2-40B4-BE49-F238E27FC236}">
                <a16:creationId xmlns:a16="http://schemas.microsoft.com/office/drawing/2014/main" id="{5D8BDC86-366F-45B4-4F84-A608CF54F455}"/>
              </a:ext>
            </a:extLst>
          </p:cNvPr>
          <p:cNvPicPr>
            <a:picLocks noChangeAspect="1"/>
          </p:cNvPicPr>
          <p:nvPr/>
        </p:nvPicPr>
        <p:blipFill>
          <a:blip r:embed="rId5"/>
          <a:stretch>
            <a:fillRect/>
          </a:stretch>
        </p:blipFill>
        <p:spPr>
          <a:xfrm>
            <a:off x="1712692" y="0"/>
            <a:ext cx="5422900" cy="1269189"/>
          </a:xfrm>
          <a:prstGeom prst="rect">
            <a:avLst/>
          </a:prstGeom>
        </p:spPr>
      </p:pic>
    </p:spTree>
    <p:extLst>
      <p:ext uri="{BB962C8B-B14F-4D97-AF65-F5344CB8AC3E}">
        <p14:creationId xmlns:p14="http://schemas.microsoft.com/office/powerpoint/2010/main" val="106594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967666" y="0"/>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Faculty Research</a:t>
            </a:r>
          </a:p>
        </p:txBody>
      </p:sp>
      <p:pic>
        <p:nvPicPr>
          <p:cNvPr id="3" name="Picture 2" descr="A close-up of words&#10;&#10;Description automatically generated">
            <a:extLst>
              <a:ext uri="{FF2B5EF4-FFF2-40B4-BE49-F238E27FC236}">
                <a16:creationId xmlns:a16="http://schemas.microsoft.com/office/drawing/2014/main" id="{DFCB9B11-4023-E197-298A-61846B530250}"/>
              </a:ext>
            </a:extLst>
          </p:cNvPr>
          <p:cNvPicPr>
            <a:picLocks noChangeAspect="1"/>
          </p:cNvPicPr>
          <p:nvPr/>
        </p:nvPicPr>
        <p:blipFill>
          <a:blip r:embed="rId4"/>
          <a:stretch>
            <a:fillRect/>
          </a:stretch>
        </p:blipFill>
        <p:spPr>
          <a:xfrm>
            <a:off x="967666" y="1067231"/>
            <a:ext cx="7351486" cy="4368950"/>
          </a:xfrm>
          <a:prstGeom prst="rect">
            <a:avLst/>
          </a:prstGeom>
        </p:spPr>
      </p:pic>
    </p:spTree>
    <p:extLst>
      <p:ext uri="{BB962C8B-B14F-4D97-AF65-F5344CB8AC3E}">
        <p14:creationId xmlns:p14="http://schemas.microsoft.com/office/powerpoint/2010/main" val="123262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614222" y="7144"/>
            <a:ext cx="7915555"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Semester Experience at the Coast</a:t>
            </a:r>
          </a:p>
        </p:txBody>
      </p:sp>
      <p:pic>
        <p:nvPicPr>
          <p:cNvPr id="12" name="Picture 11" descr="A large body of water with a building in the background&#10;&#10;Description automatically generated">
            <a:extLst>
              <a:ext uri="{FF2B5EF4-FFF2-40B4-BE49-F238E27FC236}">
                <a16:creationId xmlns:a16="http://schemas.microsoft.com/office/drawing/2014/main" id="{138D4295-A62E-E821-B1CB-9410229ADAEF}"/>
              </a:ext>
            </a:extLst>
          </p:cNvPr>
          <p:cNvPicPr>
            <a:picLocks noChangeAspect="1"/>
          </p:cNvPicPr>
          <p:nvPr/>
        </p:nvPicPr>
        <p:blipFill>
          <a:blip r:embed="rId4"/>
          <a:stretch>
            <a:fillRect/>
          </a:stretch>
        </p:blipFill>
        <p:spPr>
          <a:xfrm>
            <a:off x="201932" y="1255653"/>
            <a:ext cx="8740135" cy="3694177"/>
          </a:xfrm>
          <a:prstGeom prst="rect">
            <a:avLst/>
          </a:prstGeom>
        </p:spPr>
      </p:pic>
      <p:pic>
        <p:nvPicPr>
          <p:cNvPr id="14" name="Picture 13" descr="A group of people in medical uniforms&#10;&#10;Description automatically generated">
            <a:extLst>
              <a:ext uri="{FF2B5EF4-FFF2-40B4-BE49-F238E27FC236}">
                <a16:creationId xmlns:a16="http://schemas.microsoft.com/office/drawing/2014/main" id="{55D221D3-D8F2-5222-6B03-4F6B96AEB0CD}"/>
              </a:ext>
            </a:extLst>
          </p:cNvPr>
          <p:cNvPicPr>
            <a:picLocks noChangeAspect="1"/>
          </p:cNvPicPr>
          <p:nvPr/>
        </p:nvPicPr>
        <p:blipFill>
          <a:blip r:embed="rId5"/>
          <a:stretch>
            <a:fillRect/>
          </a:stretch>
        </p:blipFill>
        <p:spPr>
          <a:xfrm>
            <a:off x="1060697" y="781806"/>
            <a:ext cx="7022606" cy="5294387"/>
          </a:xfrm>
          <a:prstGeom prst="rect">
            <a:avLst/>
          </a:prstGeom>
        </p:spPr>
      </p:pic>
    </p:spTree>
    <p:extLst>
      <p:ext uri="{BB962C8B-B14F-4D97-AF65-F5344CB8AC3E}">
        <p14:creationId xmlns:p14="http://schemas.microsoft.com/office/powerpoint/2010/main" val="23535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453B2A6C-98E0-7E28-DCD9-497FB4EF903B}"/>
              </a:ext>
            </a:extLst>
          </p:cNvPr>
          <p:cNvSpPr txBox="1"/>
          <p:nvPr/>
        </p:nvSpPr>
        <p:spPr>
          <a:xfrm>
            <a:off x="1081005" y="14951"/>
            <a:ext cx="6942338" cy="769441"/>
          </a:xfrm>
          <a:prstGeom prst="rect">
            <a:avLst/>
          </a:prstGeom>
          <a:noFill/>
        </p:spPr>
        <p:txBody>
          <a:bodyPr wrap="square" rtlCol="0">
            <a:spAutoFit/>
          </a:bodyPr>
          <a:lstStyle/>
          <a:p>
            <a:pPr algn="ctr"/>
            <a:r>
              <a:rPr lang="en-US" sz="4400">
                <a:solidFill>
                  <a:srgbClr val="592A8A"/>
                </a:solidFill>
                <a:latin typeface="Garamond" panose="02020404030301010803" pitchFamily="18" charset="0"/>
              </a:rPr>
              <a:t>Student Projects</a:t>
            </a:r>
          </a:p>
        </p:txBody>
      </p:sp>
      <p:sp>
        <p:nvSpPr>
          <p:cNvPr id="4" name="TextBox 3">
            <a:extLst>
              <a:ext uri="{FF2B5EF4-FFF2-40B4-BE49-F238E27FC236}">
                <a16:creationId xmlns:a16="http://schemas.microsoft.com/office/drawing/2014/main" id="{8881E4B4-86DC-2230-4248-C5AB1A2BEEF2}"/>
              </a:ext>
            </a:extLst>
          </p:cNvPr>
          <p:cNvSpPr txBox="1"/>
          <p:nvPr/>
        </p:nvSpPr>
        <p:spPr>
          <a:xfrm>
            <a:off x="672612" y="1487945"/>
            <a:ext cx="5033640" cy="209288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a:solidFill>
                  <a:srgbClr val="00B050"/>
                </a:solidFill>
                <a:latin typeface="Avenir Next LT Pro" panose="020B0504020202020204" pitchFamily="34" charset="0"/>
              </a:rPr>
              <a:t>Capstone Projects</a:t>
            </a:r>
          </a:p>
          <a:p>
            <a:pPr marL="742950" lvl="1" indent="-285750">
              <a:spcBef>
                <a:spcPts val="600"/>
              </a:spcBef>
              <a:spcAft>
                <a:spcPts val="600"/>
              </a:spcAft>
              <a:buFont typeface="Arial" panose="020B0604020202020204" pitchFamily="34" charset="0"/>
              <a:buChar char="•"/>
            </a:pPr>
            <a:r>
              <a:rPr lang="en-US">
                <a:solidFill>
                  <a:srgbClr val="592A8A"/>
                </a:solidFill>
                <a:latin typeface="Avenir Next LT Pro" panose="020B0504020202020204" pitchFamily="34" charset="0"/>
              </a:rPr>
              <a:t>Energy Audits on Residence Halls</a:t>
            </a:r>
          </a:p>
          <a:p>
            <a:pPr marL="742950" lvl="1" indent="-285750">
              <a:spcBef>
                <a:spcPts val="600"/>
              </a:spcBef>
              <a:spcAft>
                <a:spcPts val="1800"/>
              </a:spcAft>
              <a:buFont typeface="Arial" panose="020B0604020202020204" pitchFamily="34" charset="0"/>
              <a:buChar char="•"/>
            </a:pPr>
            <a:r>
              <a:rPr lang="en-US">
                <a:solidFill>
                  <a:srgbClr val="592A8A"/>
                </a:solidFill>
                <a:latin typeface="Avenir Next LT Pro" panose="020B0504020202020204" pitchFamily="34" charset="0"/>
              </a:rPr>
              <a:t>Waste Audits on Campus Buildings</a:t>
            </a:r>
          </a:p>
          <a:p>
            <a:pPr marL="742950" lvl="1" indent="-285750">
              <a:spcBef>
                <a:spcPts val="600"/>
              </a:spcBef>
              <a:spcAft>
                <a:spcPts val="1800"/>
              </a:spcAft>
              <a:buFont typeface="Arial" panose="020B0604020202020204" pitchFamily="34" charset="0"/>
              <a:buChar char="•"/>
            </a:pPr>
            <a:r>
              <a:rPr lang="en-US">
                <a:solidFill>
                  <a:srgbClr val="592A8A"/>
                </a:solidFill>
                <a:latin typeface="Avenir Next LT Pro" panose="020B0504020202020204" pitchFamily="34" charset="0"/>
              </a:rPr>
              <a:t>Modeling buildings’ solar energy potential</a:t>
            </a:r>
          </a:p>
        </p:txBody>
      </p:sp>
      <p:pic>
        <p:nvPicPr>
          <p:cNvPr id="5" name="Picture 4" descr="A map of a city&#10;&#10;Description automatically generated with medium confidence">
            <a:extLst>
              <a:ext uri="{FF2B5EF4-FFF2-40B4-BE49-F238E27FC236}">
                <a16:creationId xmlns:a16="http://schemas.microsoft.com/office/drawing/2014/main" id="{2B389745-C211-1B7C-0544-178500A8EADA}"/>
              </a:ext>
            </a:extLst>
          </p:cNvPr>
          <p:cNvPicPr>
            <a:picLocks noChangeAspect="1"/>
          </p:cNvPicPr>
          <p:nvPr/>
        </p:nvPicPr>
        <p:blipFill>
          <a:blip r:embed="rId4"/>
          <a:stretch>
            <a:fillRect/>
          </a:stretch>
        </p:blipFill>
        <p:spPr>
          <a:xfrm>
            <a:off x="5875285" y="1119245"/>
            <a:ext cx="2923504" cy="3317484"/>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EC5B1BE8-D576-3FDF-1354-874906FC413A}"/>
              </a:ext>
            </a:extLst>
          </p:cNvPr>
          <p:cNvPicPr>
            <a:picLocks noChangeAspect="1"/>
          </p:cNvPicPr>
          <p:nvPr/>
        </p:nvPicPr>
        <p:blipFill rotWithShape="1">
          <a:blip r:embed="rId5"/>
          <a:srcRect l="5955" t="3251" r="13046" b="9732"/>
          <a:stretch/>
        </p:blipFill>
        <p:spPr>
          <a:xfrm>
            <a:off x="6667130" y="4718448"/>
            <a:ext cx="1207363" cy="1171852"/>
          </a:xfrm>
          <a:prstGeom prst="rect">
            <a:avLst/>
          </a:prstGeom>
        </p:spPr>
      </p:pic>
      <p:pic>
        <p:nvPicPr>
          <p:cNvPr id="7" name="Picture 6">
            <a:extLst>
              <a:ext uri="{FF2B5EF4-FFF2-40B4-BE49-F238E27FC236}">
                <a16:creationId xmlns:a16="http://schemas.microsoft.com/office/drawing/2014/main" id="{3086D538-E212-114E-0625-094BCBFF3EB2}"/>
              </a:ext>
            </a:extLst>
          </p:cNvPr>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146" t="16452" r="16406" b="15938"/>
          <a:stretch/>
        </p:blipFill>
        <p:spPr bwMode="auto">
          <a:xfrm>
            <a:off x="2657290" y="3794703"/>
            <a:ext cx="2473109" cy="21813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796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pic>
        <p:nvPicPr>
          <p:cNvPr id="4" name="Picture 3" descr="A purple and yellow logo&#10;&#10;Description automatically generated">
            <a:extLst>
              <a:ext uri="{FF2B5EF4-FFF2-40B4-BE49-F238E27FC236}">
                <a16:creationId xmlns:a16="http://schemas.microsoft.com/office/drawing/2014/main" id="{1F8ECFC3-A397-AFB1-7364-09C9622656AA}"/>
              </a:ext>
            </a:extLst>
          </p:cNvPr>
          <p:cNvPicPr>
            <a:picLocks noChangeAspect="1"/>
          </p:cNvPicPr>
          <p:nvPr/>
        </p:nvPicPr>
        <p:blipFill>
          <a:blip r:embed="rId4"/>
          <a:stretch>
            <a:fillRect/>
          </a:stretch>
        </p:blipFill>
        <p:spPr>
          <a:xfrm>
            <a:off x="1081005" y="851327"/>
            <a:ext cx="7025997" cy="3379478"/>
          </a:xfrm>
          <a:prstGeom prst="rect">
            <a:avLst/>
          </a:prstGeom>
        </p:spPr>
      </p:pic>
    </p:spTree>
    <p:extLst>
      <p:ext uri="{BB962C8B-B14F-4D97-AF65-F5344CB8AC3E}">
        <p14:creationId xmlns:p14="http://schemas.microsoft.com/office/powerpoint/2010/main" val="3509474545"/>
      </p:ext>
    </p:extLst>
  </p:cSld>
  <p:clrMapOvr>
    <a:masterClrMapping/>
  </p:clrMapOvr>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42E86CD4-5FFD-484E-B60A-F177A0900FC3}" vid="{EB3836B0-D181-4F45-8AC8-16B7C9EE7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8C47C8D0CB1843B4721C104A7F38D0" ma:contentTypeVersion="6" ma:contentTypeDescription="Create a new document." ma:contentTypeScope="" ma:versionID="da9adb3973c9f9e68d93e24fbd44d9f8">
  <xsd:schema xmlns:xsd="http://www.w3.org/2001/XMLSchema" xmlns:xs="http://www.w3.org/2001/XMLSchema" xmlns:p="http://schemas.microsoft.com/office/2006/metadata/properties" xmlns:ns2="8c10a437-9e01-4689-9142-e8cd2ea3f239" xmlns:ns3="7ca989a7-0ba6-448a-9551-fa8bba2ada29" targetNamespace="http://schemas.microsoft.com/office/2006/metadata/properties" ma:root="true" ma:fieldsID="1757e83925aab2723fc7b7cc515761cb" ns2:_="" ns3:_="">
    <xsd:import namespace="8c10a437-9e01-4689-9142-e8cd2ea3f239"/>
    <xsd:import namespace="7ca989a7-0ba6-448a-9551-fa8bba2ada2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0a437-9e01-4689-9142-e8cd2ea3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a989a7-0ba6-448a-9551-fa8bba2ada2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5C9026-9398-477D-89C1-51B6B89F25F0}">
  <ds:schemaRefs>
    <ds:schemaRef ds:uri="7ca989a7-0ba6-448a-9551-fa8bba2ada29"/>
    <ds:schemaRef ds:uri="8c10a437-9e01-4689-9142-e8cd2ea3f2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0F3131-0E6B-4A9F-B604-BBA664C9F8CE}">
  <ds:schemaRefs>
    <ds:schemaRef ds:uri="7ca989a7-0ba6-448a-9551-fa8bba2ada29"/>
    <ds:schemaRef ds:uri="8c10a437-9e01-4689-9142-e8cd2ea3f2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16EB27-977F-4396-8C43-C7061BBF0A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Powerpointtemplate_ECU-Pirate_statue</Template>
  <Application>Microsoft Office PowerPoint</Application>
  <PresentationFormat>On-screen Show (4:3)</PresentationFormat>
  <Slides>34</Slides>
  <Notes>29</Notes>
  <HiddenSlides>2</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East Carolina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revision>1</cp:revision>
  <dcterms:created xsi:type="dcterms:W3CDTF">2017-09-21T16:40:18Z</dcterms:created>
  <dcterms:modified xsi:type="dcterms:W3CDTF">2025-05-13T13:34:18Z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0x010100058C47C8D0CB1843B4721C104A7F38D0</vt:lpwstr>
  </property>
</Properties>
</file>